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Mokoto" charset="1" panose="00000000000000000000"/>
      <p:regular r:id="rId17"/>
    </p:embeddedFont>
    <p:embeddedFont>
      <p:font typeface="Neue Machina" charset="1" panose="00000500000000000000"/>
      <p:regular r:id="rId18"/>
    </p:embeddedFont>
    <p:embeddedFont>
      <p:font typeface="HK Modular" charset="1" panose="00000800000000000000"/>
      <p:regular r:id="rId19"/>
    </p:embeddedFont>
    <p:embeddedFont>
      <p:font typeface="Garet" charset="1" panose="00000000000000000000"/>
      <p:regular r:id="rId20"/>
    </p:embeddedFont>
    <p:embeddedFont>
      <p:font typeface="Garet Bold" charset="1" panose="00000000000000000000"/>
      <p:regular r:id="rId21"/>
    </p:embeddedFont>
    <p:embeddedFont>
      <p:font typeface="Neue Machina Ultra-Bold" charset="1" panose="000009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2.gif>
</file>

<file path=ppt/media/image3.png>
</file>

<file path=ppt/media/image4.png>
</file>

<file path=ppt/media/image5.svg>
</file>

<file path=ppt/media/image6.gif>
</file>

<file path=ppt/media/image7.gif>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gif"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gif"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7.gif"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7.gif"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gif"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7.gif" Type="http://schemas.openxmlformats.org/officeDocument/2006/relationships/image"/><Relationship Id="rId6" Target="../media/image10.png" Type="http://schemas.openxmlformats.org/officeDocument/2006/relationships/image"/><Relationship Id="rId7" Target="../media/image11.png" Type="http://schemas.openxmlformats.org/officeDocument/2006/relationships/image"/><Relationship Id="rId8" Target="../media/image12.png" Type="http://schemas.openxmlformats.org/officeDocument/2006/relationships/image"/><Relationship Id="rId9" Target="../media/image1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gif"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gif"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pic>
        <p:nvPicPr>
          <p:cNvPr name="Picture 3" id="3"/>
          <p:cNvPicPr>
            <a:picLocks noChangeAspect="true"/>
          </p:cNvPicPr>
          <p:nvPr/>
        </p:nvPicPr>
        <p:blipFill>
          <a:blip r:embed="rId3"/>
          <a:srcRect l="0" t="0" r="0" b="0"/>
          <a:stretch>
            <a:fillRect/>
          </a:stretch>
        </p:blipFill>
        <p:spPr>
          <a:xfrm flipH="false" flipV="false" rot="0">
            <a:off x="-584986" y="1787374"/>
            <a:ext cx="21176021" cy="6882207"/>
          </a:xfrm>
          <a:prstGeom prst="rect">
            <a:avLst/>
          </a:prstGeom>
        </p:spPr>
      </p:pic>
      <p:sp>
        <p:nvSpPr>
          <p:cNvPr name="Freeform 4" id="4"/>
          <p:cNvSpPr/>
          <p:nvPr/>
        </p:nvSpPr>
        <p:spPr>
          <a:xfrm flipH="false" flipV="false" rot="0">
            <a:off x="-5068658" y="-6129859"/>
            <a:ext cx="10137315" cy="11358336"/>
          </a:xfrm>
          <a:custGeom>
            <a:avLst/>
            <a:gdLst/>
            <a:ahLst/>
            <a:cxnLst/>
            <a:rect r="r" b="b" t="t" l="l"/>
            <a:pathLst>
              <a:path h="11358336" w="10137315">
                <a:moveTo>
                  <a:pt x="0" y="0"/>
                </a:moveTo>
                <a:lnTo>
                  <a:pt x="10137316" y="0"/>
                </a:lnTo>
                <a:lnTo>
                  <a:pt x="10137316" y="11358337"/>
                </a:lnTo>
                <a:lnTo>
                  <a:pt x="0" y="11358337"/>
                </a:lnTo>
                <a:lnTo>
                  <a:pt x="0" y="0"/>
                </a:lnTo>
                <a:close/>
              </a:path>
            </a:pathLst>
          </a:custGeom>
          <a:blipFill>
            <a:blip r:embed="rId4">
              <a:alphaModFix amt="37000"/>
            </a:blip>
            <a:stretch>
              <a:fillRect l="0" t="0" r="0" b="0"/>
            </a:stretch>
          </a:blipFill>
        </p:spPr>
      </p:sp>
      <p:sp>
        <p:nvSpPr>
          <p:cNvPr name="Freeform 5" id="5"/>
          <p:cNvSpPr/>
          <p:nvPr/>
        </p:nvSpPr>
        <p:spPr>
          <a:xfrm flipH="false" flipV="false" rot="0">
            <a:off x="15962425" y="5410200"/>
            <a:ext cx="5910217" cy="5713755"/>
          </a:xfrm>
          <a:custGeom>
            <a:avLst/>
            <a:gdLst/>
            <a:ahLst/>
            <a:cxnLst/>
            <a:rect r="r" b="b" t="t" l="l"/>
            <a:pathLst>
              <a:path h="5713755" w="5910217">
                <a:moveTo>
                  <a:pt x="0" y="0"/>
                </a:moveTo>
                <a:lnTo>
                  <a:pt x="5910217" y="0"/>
                </a:lnTo>
                <a:lnTo>
                  <a:pt x="5910217" y="5713755"/>
                </a:lnTo>
                <a:lnTo>
                  <a:pt x="0" y="5713755"/>
                </a:lnTo>
                <a:lnTo>
                  <a:pt x="0" y="0"/>
                </a:lnTo>
                <a:close/>
              </a:path>
            </a:pathLst>
          </a:custGeom>
          <a:blipFill>
            <a:blip r:embed="rId5">
              <a:alphaModFix amt="20999"/>
              <a:extLst>
                <a:ext uri="{96DAC541-7B7A-43D3-8B79-37D633B846F1}">
                  <asvg:svgBlip xmlns:asvg="http://schemas.microsoft.com/office/drawing/2016/SVG/main" r:embed="rId6"/>
                </a:ext>
              </a:extLst>
            </a:blip>
            <a:stretch>
              <a:fillRect l="0" t="0" r="0" b="0"/>
            </a:stretch>
          </a:blipFill>
        </p:spPr>
      </p:sp>
      <p:pic>
        <p:nvPicPr>
          <p:cNvPr name="Picture 6" id="6"/>
          <p:cNvPicPr>
            <a:picLocks noChangeAspect="true"/>
          </p:cNvPicPr>
          <p:nvPr/>
        </p:nvPicPr>
        <p:blipFill>
          <a:blip r:embed="rId7"/>
          <a:srcRect l="0" t="0" r="0" b="0"/>
          <a:stretch>
            <a:fillRect/>
          </a:stretch>
        </p:blipFill>
        <p:spPr>
          <a:xfrm flipH="false" flipV="false" rot="0">
            <a:off x="16463059" y="4344144"/>
            <a:ext cx="1001268" cy="1335024"/>
          </a:xfrm>
          <a:prstGeom prst="rect">
            <a:avLst/>
          </a:prstGeom>
        </p:spPr>
      </p:pic>
      <p:pic>
        <p:nvPicPr>
          <p:cNvPr name="Picture 7" id="7"/>
          <p:cNvPicPr>
            <a:picLocks noChangeAspect="true"/>
          </p:cNvPicPr>
          <p:nvPr/>
        </p:nvPicPr>
        <p:blipFill>
          <a:blip r:embed="rId7"/>
          <a:srcRect l="0" t="0" r="0" b="0"/>
          <a:stretch>
            <a:fillRect/>
          </a:stretch>
        </p:blipFill>
        <p:spPr>
          <a:xfrm flipH="false" flipV="false" rot="0">
            <a:off x="11009425" y="1827276"/>
            <a:ext cx="1001268" cy="1335024"/>
          </a:xfrm>
          <a:prstGeom prst="rect">
            <a:avLst/>
          </a:prstGeom>
        </p:spPr>
      </p:pic>
      <p:sp>
        <p:nvSpPr>
          <p:cNvPr name="TextBox 8" id="8"/>
          <p:cNvSpPr txBox="true"/>
          <p:nvPr/>
        </p:nvSpPr>
        <p:spPr>
          <a:xfrm rot="0">
            <a:off x="1492440" y="3216043"/>
            <a:ext cx="8929396" cy="2631875"/>
          </a:xfrm>
          <a:prstGeom prst="rect">
            <a:avLst/>
          </a:prstGeom>
        </p:spPr>
        <p:txBody>
          <a:bodyPr anchor="t" rtlCol="false" tIns="0" lIns="0" bIns="0" rIns="0">
            <a:spAutoFit/>
          </a:bodyPr>
          <a:lstStyle/>
          <a:p>
            <a:pPr algn="l">
              <a:lnSpc>
                <a:spcPts val="6756"/>
              </a:lnSpc>
            </a:pPr>
            <a:r>
              <a:rPr lang="en-US" sz="7265">
                <a:solidFill>
                  <a:srgbClr val="FFFFFF"/>
                </a:solidFill>
                <a:latin typeface="Mokoto"/>
                <a:ea typeface="Mokoto"/>
                <a:cs typeface="Mokoto"/>
                <a:sym typeface="Mokoto"/>
              </a:rPr>
              <a:t>ADVANCED ARTIFICIAL INTELLIGENCE</a:t>
            </a:r>
          </a:p>
        </p:txBody>
      </p:sp>
      <p:sp>
        <p:nvSpPr>
          <p:cNvPr name="TextBox 9" id="9"/>
          <p:cNvSpPr txBox="true"/>
          <p:nvPr/>
        </p:nvSpPr>
        <p:spPr>
          <a:xfrm rot="0">
            <a:off x="1492440" y="6104774"/>
            <a:ext cx="7172200" cy="397410"/>
          </a:xfrm>
          <a:prstGeom prst="rect">
            <a:avLst/>
          </a:prstGeom>
        </p:spPr>
        <p:txBody>
          <a:bodyPr anchor="t" rtlCol="false" tIns="0" lIns="0" bIns="0" rIns="0">
            <a:spAutoFit/>
          </a:bodyPr>
          <a:lstStyle/>
          <a:p>
            <a:pPr algn="l">
              <a:lnSpc>
                <a:spcPts val="3297"/>
              </a:lnSpc>
              <a:spcBef>
                <a:spcPct val="0"/>
              </a:spcBef>
            </a:pPr>
            <a:r>
              <a:rPr lang="en-US" sz="2355">
                <a:solidFill>
                  <a:srgbClr val="FFFFFF"/>
                </a:solidFill>
                <a:latin typeface="Neue Machina"/>
                <a:ea typeface="Neue Machina"/>
                <a:cs typeface="Neue Machina"/>
                <a:sym typeface="Neue Machina"/>
              </a:rPr>
              <a:t>nstructor: Dr. Alaa Mahmoud Hamdy</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6597" r="0" b="-41179"/>
            </a:stretch>
          </a:blipFill>
        </p:spPr>
      </p:sp>
      <p:sp>
        <p:nvSpPr>
          <p:cNvPr name="Freeform 3" id="3"/>
          <p:cNvSpPr/>
          <p:nvPr/>
        </p:nvSpPr>
        <p:spPr>
          <a:xfrm flipH="false" flipV="false" rot="0">
            <a:off x="1044472" y="9075887"/>
            <a:ext cx="771748" cy="364826"/>
          </a:xfrm>
          <a:custGeom>
            <a:avLst/>
            <a:gdLst/>
            <a:ahLst/>
            <a:cxnLst/>
            <a:rect r="r" b="b" t="t" l="l"/>
            <a:pathLst>
              <a:path h="364826" w="771748">
                <a:moveTo>
                  <a:pt x="0" y="0"/>
                </a:moveTo>
                <a:lnTo>
                  <a:pt x="771748" y="0"/>
                </a:lnTo>
                <a:lnTo>
                  <a:pt x="771748" y="364826"/>
                </a:lnTo>
                <a:lnTo>
                  <a:pt x="0" y="36482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533066" y="7649850"/>
            <a:ext cx="897280" cy="897280"/>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D2CC1">
                    <a:alpha val="100000"/>
                  </a:srgbClr>
                </a:gs>
                <a:gs pos="100000">
                  <a:srgbClr val="7F64DA">
                    <a:alpha val="100000"/>
                  </a:srgbClr>
                </a:gs>
              </a:gsLst>
              <a:lin ang="0"/>
            </a:gra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2553602" y="9101138"/>
            <a:ext cx="1230877" cy="1230877"/>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D2CC1">
                    <a:alpha val="100000"/>
                  </a:srgbClr>
                </a:gs>
                <a:gs pos="100000">
                  <a:srgbClr val="7F64DA">
                    <a:alpha val="100000"/>
                  </a:srgbClr>
                </a:gs>
              </a:gsLst>
              <a:lin ang="0"/>
            </a:gra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124839" y="1875162"/>
            <a:ext cx="13148312" cy="825423"/>
          </a:xfrm>
          <a:prstGeom prst="rect">
            <a:avLst/>
          </a:prstGeom>
        </p:spPr>
        <p:txBody>
          <a:bodyPr anchor="t" rtlCol="false" tIns="0" lIns="0" bIns="0" rIns="0">
            <a:spAutoFit/>
          </a:bodyPr>
          <a:lstStyle/>
          <a:p>
            <a:pPr algn="l">
              <a:lnSpc>
                <a:spcPts val="6324"/>
              </a:lnSpc>
            </a:pPr>
            <a:r>
              <a:rPr lang="en-US" sz="5749">
                <a:solidFill>
                  <a:srgbClr val="FFFFFF"/>
                </a:solidFill>
                <a:latin typeface="HK Modular"/>
                <a:ea typeface="HK Modular"/>
                <a:cs typeface="HK Modular"/>
                <a:sym typeface="HK Modular"/>
              </a:rPr>
              <a:t>TRAINING &amp; VALIDATION</a:t>
            </a:r>
          </a:p>
        </p:txBody>
      </p:sp>
      <p:sp>
        <p:nvSpPr>
          <p:cNvPr name="TextBox 11" id="11"/>
          <p:cNvSpPr txBox="true"/>
          <p:nvPr/>
        </p:nvSpPr>
        <p:spPr>
          <a:xfrm rot="0">
            <a:off x="3249192" y="3413552"/>
            <a:ext cx="11789617" cy="4471836"/>
          </a:xfrm>
          <a:prstGeom prst="rect">
            <a:avLst/>
          </a:prstGeom>
        </p:spPr>
        <p:txBody>
          <a:bodyPr anchor="t" rtlCol="false" tIns="0" lIns="0" bIns="0" rIns="0">
            <a:spAutoFit/>
          </a:bodyPr>
          <a:lstStyle/>
          <a:p>
            <a:pPr algn="l">
              <a:lnSpc>
                <a:spcPts val="4441"/>
              </a:lnSpc>
            </a:pPr>
            <a:r>
              <a:rPr lang="en-US" sz="3172" b="true">
                <a:solidFill>
                  <a:srgbClr val="FFFFFF"/>
                </a:solidFill>
                <a:latin typeface="Garet Bold"/>
                <a:ea typeface="Garet Bold"/>
                <a:cs typeface="Garet Bold"/>
                <a:sym typeface="Garet Bold"/>
              </a:rPr>
              <a:t>Training process:</a:t>
            </a:r>
          </a:p>
          <a:p>
            <a:pPr algn="l" marL="684972" indent="-342486" lvl="1">
              <a:lnSpc>
                <a:spcPts val="4441"/>
              </a:lnSpc>
              <a:buFont typeface="Arial"/>
              <a:buChar char="•"/>
            </a:pPr>
            <a:r>
              <a:rPr lang="en-US" sz="3172">
                <a:solidFill>
                  <a:srgbClr val="FFFFFF"/>
                </a:solidFill>
                <a:latin typeface="Garet"/>
                <a:ea typeface="Garet"/>
                <a:cs typeface="Garet"/>
                <a:sym typeface="Garet"/>
              </a:rPr>
              <a:t>Loss function: Binary Crossentropy.</a:t>
            </a:r>
          </a:p>
          <a:p>
            <a:pPr algn="l" marL="684972" indent="-342486" lvl="1">
              <a:lnSpc>
                <a:spcPts val="4441"/>
              </a:lnSpc>
              <a:buFont typeface="Arial"/>
              <a:buChar char="•"/>
            </a:pPr>
            <a:r>
              <a:rPr lang="en-US" sz="3172">
                <a:solidFill>
                  <a:srgbClr val="FFFFFF"/>
                </a:solidFill>
                <a:latin typeface="Garet"/>
                <a:ea typeface="Garet"/>
                <a:cs typeface="Garet"/>
                <a:sym typeface="Garet"/>
              </a:rPr>
              <a:t>Optimizer: Adam with a learning rate of 0.001.</a:t>
            </a:r>
          </a:p>
          <a:p>
            <a:pPr algn="l">
              <a:lnSpc>
                <a:spcPts val="4441"/>
              </a:lnSpc>
            </a:pPr>
            <a:r>
              <a:rPr lang="en-US" sz="3172" b="true">
                <a:solidFill>
                  <a:srgbClr val="FFFFFF"/>
                </a:solidFill>
                <a:latin typeface="Garet Bold"/>
                <a:ea typeface="Garet Bold"/>
                <a:cs typeface="Garet Bold"/>
                <a:sym typeface="Garet Bold"/>
              </a:rPr>
              <a:t>Results</a:t>
            </a:r>
            <a:r>
              <a:rPr lang="en-US" sz="3172">
                <a:solidFill>
                  <a:srgbClr val="FFFFFF"/>
                </a:solidFill>
                <a:latin typeface="Garet"/>
                <a:ea typeface="Garet"/>
                <a:cs typeface="Garet"/>
                <a:sym typeface="Garet"/>
              </a:rPr>
              <a:t>:</a:t>
            </a:r>
          </a:p>
          <a:p>
            <a:pPr algn="l" marL="684972" indent="-342486" lvl="1">
              <a:lnSpc>
                <a:spcPts val="4441"/>
              </a:lnSpc>
              <a:buFont typeface="Arial"/>
              <a:buChar char="•"/>
            </a:pPr>
            <a:r>
              <a:rPr lang="en-US" sz="3172">
                <a:solidFill>
                  <a:srgbClr val="FFFFFF"/>
                </a:solidFill>
                <a:latin typeface="Garet"/>
                <a:ea typeface="Garet"/>
                <a:cs typeface="Garet"/>
                <a:sym typeface="Garet"/>
              </a:rPr>
              <a:t>Validation accuracy and loss visualized over epochs.</a:t>
            </a:r>
          </a:p>
          <a:p>
            <a:pPr algn="l" marL="684972" indent="-342486" lvl="1">
              <a:lnSpc>
                <a:spcPts val="4441"/>
              </a:lnSpc>
              <a:buFont typeface="Arial"/>
              <a:buChar char="•"/>
            </a:pPr>
            <a:r>
              <a:rPr lang="en-US" sz="3172">
                <a:solidFill>
                  <a:srgbClr val="FFFFFF"/>
                </a:solidFill>
                <a:latin typeface="Garet"/>
                <a:ea typeface="Garet"/>
                <a:cs typeface="Garet"/>
                <a:sym typeface="Garet"/>
              </a:rPr>
              <a:t>Confusion matrix to assess predictions.</a:t>
            </a:r>
          </a:p>
          <a:p>
            <a:pPr algn="l">
              <a:lnSpc>
                <a:spcPts val="4441"/>
              </a:lnSpc>
            </a:pPr>
            <a:r>
              <a:rPr lang="en-US" sz="3172" b="true">
                <a:solidFill>
                  <a:srgbClr val="FFFFFF"/>
                </a:solidFill>
                <a:latin typeface="Garet Bold"/>
                <a:ea typeface="Garet Bold"/>
                <a:cs typeface="Garet Bold"/>
                <a:sym typeface="Garet Bold"/>
              </a:rPr>
              <a:t>Model Evaluation:</a:t>
            </a:r>
          </a:p>
          <a:p>
            <a:pPr algn="l" marL="684972" indent="-342486" lvl="1">
              <a:lnSpc>
                <a:spcPts val="4441"/>
              </a:lnSpc>
              <a:buFont typeface="Arial"/>
              <a:buChar char="•"/>
            </a:pPr>
            <a:r>
              <a:rPr lang="en-US" sz="3172">
                <a:solidFill>
                  <a:srgbClr val="FFFFFF"/>
                </a:solidFill>
                <a:latin typeface="Garet"/>
                <a:ea typeface="Garet"/>
                <a:cs typeface="Garet"/>
                <a:sym typeface="Garet"/>
              </a:rPr>
              <a:t>Accuracy(+98%), precision, and recall metrics.</a:t>
            </a:r>
          </a:p>
        </p:txBody>
      </p:sp>
      <p:sp>
        <p:nvSpPr>
          <p:cNvPr name="TextBox 12" id="12"/>
          <p:cNvSpPr txBox="true"/>
          <p:nvPr/>
        </p:nvSpPr>
        <p:spPr>
          <a:xfrm rot="0">
            <a:off x="1028700" y="1024344"/>
            <a:ext cx="954735" cy="492624"/>
          </a:xfrm>
          <a:prstGeom prst="rect">
            <a:avLst/>
          </a:prstGeom>
        </p:spPr>
        <p:txBody>
          <a:bodyPr anchor="t" rtlCol="false" tIns="0" lIns="0" bIns="0" rIns="0">
            <a:spAutoFit/>
          </a:bodyPr>
          <a:lstStyle/>
          <a:p>
            <a:pPr algn="l">
              <a:lnSpc>
                <a:spcPts val="3866"/>
              </a:lnSpc>
            </a:pPr>
            <a:r>
              <a:rPr lang="en-US" sz="3514">
                <a:solidFill>
                  <a:srgbClr val="FFFFFF"/>
                </a:solidFill>
                <a:latin typeface="HK Modular"/>
                <a:ea typeface="HK Modular"/>
                <a:cs typeface="HK Modular"/>
                <a:sym typeface="HK Modular"/>
              </a:rPr>
              <a:t>10</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sp>
        <p:nvSpPr>
          <p:cNvPr name="TextBox 3" id="3"/>
          <p:cNvSpPr txBox="true"/>
          <p:nvPr/>
        </p:nvSpPr>
        <p:spPr>
          <a:xfrm rot="0">
            <a:off x="2676394" y="3870324"/>
            <a:ext cx="12935213" cy="1895199"/>
          </a:xfrm>
          <a:prstGeom prst="rect">
            <a:avLst/>
          </a:prstGeom>
        </p:spPr>
        <p:txBody>
          <a:bodyPr anchor="t" rtlCol="false" tIns="0" lIns="0" bIns="0" rIns="0">
            <a:spAutoFit/>
          </a:bodyPr>
          <a:lstStyle/>
          <a:p>
            <a:pPr algn="ctr">
              <a:lnSpc>
                <a:spcPts val="7424"/>
              </a:lnSpc>
            </a:pPr>
            <a:r>
              <a:rPr lang="en-US" sz="6749">
                <a:solidFill>
                  <a:srgbClr val="FFFFFF"/>
                </a:solidFill>
                <a:latin typeface="HK Modular"/>
                <a:ea typeface="HK Modular"/>
                <a:cs typeface="HK Modular"/>
                <a:sym typeface="HK Modular"/>
              </a:rPr>
              <a:t>THANK YOU FOR </a:t>
            </a:r>
          </a:p>
          <a:p>
            <a:pPr algn="ctr">
              <a:lnSpc>
                <a:spcPts val="7424"/>
              </a:lnSpc>
            </a:pPr>
            <a:r>
              <a:rPr lang="en-US" sz="6749">
                <a:solidFill>
                  <a:srgbClr val="FFFFFF"/>
                </a:solidFill>
                <a:latin typeface="HK Modular"/>
                <a:ea typeface="HK Modular"/>
                <a:cs typeface="HK Modular"/>
                <a:sym typeface="HK Modular"/>
              </a:rPr>
              <a:t>YOUR PRECIOUS TIME</a:t>
            </a:r>
          </a:p>
        </p:txBody>
      </p:sp>
      <p:sp>
        <p:nvSpPr>
          <p:cNvPr name="TextBox 4" id="4"/>
          <p:cNvSpPr txBox="true"/>
          <p:nvPr/>
        </p:nvSpPr>
        <p:spPr>
          <a:xfrm rot="0">
            <a:off x="5334295" y="6307345"/>
            <a:ext cx="7619409" cy="1371158"/>
          </a:xfrm>
          <a:prstGeom prst="rect">
            <a:avLst/>
          </a:prstGeom>
        </p:spPr>
        <p:txBody>
          <a:bodyPr anchor="t" rtlCol="false" tIns="0" lIns="0" bIns="0" rIns="0">
            <a:spAutoFit/>
          </a:bodyPr>
          <a:lstStyle/>
          <a:p>
            <a:pPr algn="l">
              <a:lnSpc>
                <a:spcPts val="6108"/>
              </a:lnSpc>
            </a:pPr>
            <a:r>
              <a:rPr lang="en-US" sz="2950" spc="525" b="true">
                <a:solidFill>
                  <a:srgbClr val="FFFFFF"/>
                </a:solidFill>
                <a:latin typeface="Neue Machina Ultra-Bold"/>
                <a:ea typeface="Neue Machina Ultra-Bold"/>
                <a:cs typeface="Neue Machina Ultra-Bold"/>
                <a:sym typeface="Neue Machina Ultra-Bold"/>
              </a:rPr>
              <a:t>Presented by:</a:t>
            </a:r>
          </a:p>
          <a:p>
            <a:pPr algn="l" marL="591164" indent="-295582" lvl="1">
              <a:lnSpc>
                <a:spcPts val="4627"/>
              </a:lnSpc>
              <a:buFont typeface="Arial"/>
              <a:buChar char="•"/>
            </a:pPr>
            <a:r>
              <a:rPr lang="en-US" sz="2738" spc="487">
                <a:solidFill>
                  <a:srgbClr val="FFFFFF"/>
                </a:solidFill>
                <a:latin typeface="Neue Machina"/>
                <a:ea typeface="Neue Machina"/>
                <a:cs typeface="Neue Machina"/>
                <a:sym typeface="Neue Machina"/>
              </a:rPr>
              <a:t>Malak Mohamed 2022/07005</a:t>
            </a:r>
          </a:p>
        </p:txBody>
      </p:sp>
      <p:sp>
        <p:nvSpPr>
          <p:cNvPr name="Freeform 5" id="5"/>
          <p:cNvSpPr/>
          <p:nvPr/>
        </p:nvSpPr>
        <p:spPr>
          <a:xfrm flipH="false" flipV="false" rot="0">
            <a:off x="-5068658" y="-6129859"/>
            <a:ext cx="10137315" cy="11358336"/>
          </a:xfrm>
          <a:custGeom>
            <a:avLst/>
            <a:gdLst/>
            <a:ahLst/>
            <a:cxnLst/>
            <a:rect r="r" b="b" t="t" l="l"/>
            <a:pathLst>
              <a:path h="11358336" w="10137315">
                <a:moveTo>
                  <a:pt x="0" y="0"/>
                </a:moveTo>
                <a:lnTo>
                  <a:pt x="10137316" y="0"/>
                </a:lnTo>
                <a:lnTo>
                  <a:pt x="10137316" y="11358337"/>
                </a:lnTo>
                <a:lnTo>
                  <a:pt x="0" y="11358337"/>
                </a:lnTo>
                <a:lnTo>
                  <a:pt x="0" y="0"/>
                </a:lnTo>
                <a:close/>
              </a:path>
            </a:pathLst>
          </a:custGeom>
          <a:blipFill>
            <a:blip r:embed="rId3">
              <a:alphaModFix amt="37000"/>
            </a:blip>
            <a:stretch>
              <a:fillRect l="0" t="0" r="0" b="0"/>
            </a:stretch>
          </a:blipFill>
        </p:spPr>
      </p:sp>
      <p:sp>
        <p:nvSpPr>
          <p:cNvPr name="Freeform 6" id="6"/>
          <p:cNvSpPr/>
          <p:nvPr/>
        </p:nvSpPr>
        <p:spPr>
          <a:xfrm flipH="false" flipV="false" rot="0">
            <a:off x="12567686" y="2591135"/>
            <a:ext cx="10137315" cy="11358336"/>
          </a:xfrm>
          <a:custGeom>
            <a:avLst/>
            <a:gdLst/>
            <a:ahLst/>
            <a:cxnLst/>
            <a:rect r="r" b="b" t="t" l="l"/>
            <a:pathLst>
              <a:path h="11358336" w="10137315">
                <a:moveTo>
                  <a:pt x="0" y="0"/>
                </a:moveTo>
                <a:lnTo>
                  <a:pt x="10137316" y="0"/>
                </a:lnTo>
                <a:lnTo>
                  <a:pt x="10137316" y="11358336"/>
                </a:lnTo>
                <a:lnTo>
                  <a:pt x="0" y="11358336"/>
                </a:lnTo>
                <a:lnTo>
                  <a:pt x="0" y="0"/>
                </a:lnTo>
                <a:close/>
              </a:path>
            </a:pathLst>
          </a:custGeom>
          <a:blipFill>
            <a:blip r:embed="rId3">
              <a:alphaModFix amt="37000"/>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TextBox 3" id="3"/>
          <p:cNvSpPr txBox="true"/>
          <p:nvPr/>
        </p:nvSpPr>
        <p:spPr>
          <a:xfrm rot="0">
            <a:off x="6246512" y="2233403"/>
            <a:ext cx="9489235" cy="2306372"/>
          </a:xfrm>
          <a:prstGeom prst="rect">
            <a:avLst/>
          </a:prstGeom>
        </p:spPr>
        <p:txBody>
          <a:bodyPr anchor="t" rtlCol="false" tIns="0" lIns="0" bIns="0" rIns="0">
            <a:spAutoFit/>
          </a:bodyPr>
          <a:lstStyle/>
          <a:p>
            <a:pPr algn="l">
              <a:lnSpc>
                <a:spcPts val="6048"/>
              </a:lnSpc>
            </a:pPr>
            <a:r>
              <a:rPr lang="en-US" sz="5549">
                <a:solidFill>
                  <a:srgbClr val="FFFFFF"/>
                </a:solidFill>
                <a:latin typeface="HK Modular"/>
                <a:ea typeface="HK Modular"/>
                <a:cs typeface="HK Modular"/>
                <a:sym typeface="HK Modular"/>
              </a:rPr>
              <a:t>WHAT IS INTELLIGENT VIDEO ANALYSIS?</a:t>
            </a:r>
          </a:p>
        </p:txBody>
      </p:sp>
      <p:sp>
        <p:nvSpPr>
          <p:cNvPr name="Freeform 4" id="4"/>
          <p:cNvSpPr/>
          <p:nvPr/>
        </p:nvSpPr>
        <p:spPr>
          <a:xfrm flipH="false" flipV="false" rot="0">
            <a:off x="11491477" y="-3940089"/>
            <a:ext cx="10137315" cy="11358336"/>
          </a:xfrm>
          <a:custGeom>
            <a:avLst/>
            <a:gdLst/>
            <a:ahLst/>
            <a:cxnLst/>
            <a:rect r="r" b="b" t="t" l="l"/>
            <a:pathLst>
              <a:path h="11358336" w="10137315">
                <a:moveTo>
                  <a:pt x="0" y="0"/>
                </a:moveTo>
                <a:lnTo>
                  <a:pt x="10137315" y="0"/>
                </a:lnTo>
                <a:lnTo>
                  <a:pt x="10137315" y="11358337"/>
                </a:lnTo>
                <a:lnTo>
                  <a:pt x="0" y="11358337"/>
                </a:lnTo>
                <a:lnTo>
                  <a:pt x="0" y="0"/>
                </a:lnTo>
                <a:close/>
              </a:path>
            </a:pathLst>
          </a:custGeom>
          <a:blipFill>
            <a:blip r:embed="rId3">
              <a:alphaModFix amt="37000"/>
            </a:blip>
            <a:stretch>
              <a:fillRect l="0" t="0" r="0" b="0"/>
            </a:stretch>
          </a:blipFill>
        </p:spPr>
      </p:sp>
      <p:pic>
        <p:nvPicPr>
          <p:cNvPr name="Picture 5" id="5"/>
          <p:cNvPicPr>
            <a:picLocks noChangeAspect="true"/>
          </p:cNvPicPr>
          <p:nvPr/>
        </p:nvPicPr>
        <p:blipFill>
          <a:blip r:embed="rId4"/>
          <a:srcRect l="0" t="0" r="0" b="0"/>
          <a:stretch>
            <a:fillRect/>
          </a:stretch>
        </p:blipFill>
        <p:spPr>
          <a:xfrm flipH="false" flipV="false" rot="0">
            <a:off x="7499680" y="8361020"/>
            <a:ext cx="3104923" cy="372591"/>
          </a:xfrm>
          <a:prstGeom prst="rect">
            <a:avLst/>
          </a:prstGeom>
        </p:spPr>
      </p:pic>
      <p:sp>
        <p:nvSpPr>
          <p:cNvPr name="Freeform 6" id="6"/>
          <p:cNvSpPr/>
          <p:nvPr/>
        </p:nvSpPr>
        <p:spPr>
          <a:xfrm flipH="false" flipV="false" rot="0">
            <a:off x="16174261" y="8361020"/>
            <a:ext cx="771748" cy="364826"/>
          </a:xfrm>
          <a:custGeom>
            <a:avLst/>
            <a:gdLst/>
            <a:ahLst/>
            <a:cxnLst/>
            <a:rect r="r" b="b" t="t" l="l"/>
            <a:pathLst>
              <a:path h="364826" w="771748">
                <a:moveTo>
                  <a:pt x="0" y="0"/>
                </a:moveTo>
                <a:lnTo>
                  <a:pt x="771748" y="0"/>
                </a:lnTo>
                <a:lnTo>
                  <a:pt x="771748" y="364827"/>
                </a:lnTo>
                <a:lnTo>
                  <a:pt x="0" y="36482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6843346" y="4919799"/>
            <a:ext cx="9628168" cy="2277970"/>
          </a:xfrm>
          <a:prstGeom prst="rect">
            <a:avLst/>
          </a:prstGeom>
        </p:spPr>
        <p:txBody>
          <a:bodyPr anchor="t" rtlCol="false" tIns="0" lIns="0" bIns="0" rIns="0">
            <a:spAutoFit/>
          </a:bodyPr>
          <a:lstStyle/>
          <a:p>
            <a:pPr algn="l">
              <a:lnSpc>
                <a:spcPts val="3601"/>
              </a:lnSpc>
            </a:pPr>
            <a:r>
              <a:rPr lang="en-US" sz="2572">
                <a:solidFill>
                  <a:srgbClr val="FFFFFF"/>
                </a:solidFill>
                <a:latin typeface="Garet"/>
                <a:ea typeface="Garet"/>
                <a:cs typeface="Garet"/>
                <a:sym typeface="Garet"/>
              </a:rPr>
              <a:t>This project integrates theoretical concepts with practical implementation, focusing on data preprocessing, model development, and evaluation. It aims to develop a robust detection system for advanced safety and monitoring applications.</a:t>
            </a:r>
          </a:p>
        </p:txBody>
      </p:sp>
      <p:grpSp>
        <p:nvGrpSpPr>
          <p:cNvPr name="Group 8" id="8"/>
          <p:cNvGrpSpPr/>
          <p:nvPr/>
        </p:nvGrpSpPr>
        <p:grpSpPr>
          <a:xfrm rot="0">
            <a:off x="13066501" y="841800"/>
            <a:ext cx="897280" cy="89728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D2CC1">
                    <a:alpha val="100000"/>
                  </a:srgbClr>
                </a:gs>
                <a:gs pos="100000">
                  <a:srgbClr val="7F64DA">
                    <a:alpha val="100000"/>
                  </a:srgbClr>
                </a:gs>
              </a:gsLst>
              <a:lin ang="0"/>
            </a:gra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5425779" y="1739080"/>
            <a:ext cx="1230877" cy="1230877"/>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D2CC1">
                    <a:alpha val="100000"/>
                  </a:srgbClr>
                </a:gs>
                <a:gs pos="100000">
                  <a:srgbClr val="7F64DA">
                    <a:alpha val="100000"/>
                  </a:srgbClr>
                </a:gs>
              </a:gsLst>
              <a:lin ang="0"/>
            </a:gra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16656656" y="801438"/>
            <a:ext cx="954735" cy="492624"/>
          </a:xfrm>
          <a:prstGeom prst="rect">
            <a:avLst/>
          </a:prstGeom>
        </p:spPr>
        <p:txBody>
          <a:bodyPr anchor="t" rtlCol="false" tIns="0" lIns="0" bIns="0" rIns="0">
            <a:spAutoFit/>
          </a:bodyPr>
          <a:lstStyle/>
          <a:p>
            <a:pPr algn="l">
              <a:lnSpc>
                <a:spcPts val="3866"/>
              </a:lnSpc>
            </a:pPr>
            <a:r>
              <a:rPr lang="en-US" sz="3514">
                <a:solidFill>
                  <a:srgbClr val="FFFFFF"/>
                </a:solidFill>
                <a:latin typeface="HK Modular"/>
                <a:ea typeface="HK Modular"/>
                <a:cs typeface="HK Modular"/>
                <a:sym typeface="HK Modular"/>
              </a:rPr>
              <a:t>02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grpSp>
        <p:nvGrpSpPr>
          <p:cNvPr name="Group 3" id="3"/>
          <p:cNvGrpSpPr/>
          <p:nvPr/>
        </p:nvGrpSpPr>
        <p:grpSpPr>
          <a:xfrm rot="0">
            <a:off x="7736778" y="1464666"/>
            <a:ext cx="832049" cy="83204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gradFill>
                <a:gsLst>
                  <a:gs pos="0">
                    <a:srgbClr val="C12C93">
                      <a:alpha val="100000"/>
                    </a:srgbClr>
                  </a:gs>
                  <a:gs pos="50000">
                    <a:srgbClr val="649EDA">
                      <a:alpha val="100000"/>
                    </a:srgbClr>
                  </a:gs>
                  <a:gs pos="100000">
                    <a:srgbClr val="DCD2FF">
                      <a:alpha val="100000"/>
                    </a:srgbClr>
                  </a:gs>
                </a:gsLst>
                <a:lin ang="0"/>
              </a:gradFill>
              <a:prstDash val="solid"/>
              <a:miter/>
            </a:ln>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7736132" y="3215391"/>
            <a:ext cx="832049" cy="83204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gradFill>
                <a:gsLst>
                  <a:gs pos="0">
                    <a:srgbClr val="C12C93">
                      <a:alpha val="100000"/>
                    </a:srgbClr>
                  </a:gs>
                  <a:gs pos="50000">
                    <a:srgbClr val="649EDA">
                      <a:alpha val="100000"/>
                    </a:srgbClr>
                  </a:gs>
                  <a:gs pos="100000">
                    <a:srgbClr val="DCD2FF">
                      <a:alpha val="100000"/>
                    </a:srgbClr>
                  </a:gs>
                </a:gsLst>
                <a:lin ang="0"/>
              </a:grad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7736778" y="5012520"/>
            <a:ext cx="832049" cy="83204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gradFill>
                <a:gsLst>
                  <a:gs pos="0">
                    <a:srgbClr val="C12C93">
                      <a:alpha val="100000"/>
                    </a:srgbClr>
                  </a:gs>
                  <a:gs pos="50000">
                    <a:srgbClr val="649EDA">
                      <a:alpha val="100000"/>
                    </a:srgbClr>
                  </a:gs>
                  <a:gs pos="100000">
                    <a:srgbClr val="DCD2FF">
                      <a:alpha val="100000"/>
                    </a:srgbClr>
                  </a:gs>
                </a:gsLst>
                <a:lin ang="0"/>
              </a:gradFill>
              <a:prstDash val="solid"/>
              <a:miter/>
            </a:ln>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7736778" y="6809649"/>
            <a:ext cx="832049" cy="83204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gradFill>
                <a:gsLst>
                  <a:gs pos="0">
                    <a:srgbClr val="C12C93">
                      <a:alpha val="100000"/>
                    </a:srgbClr>
                  </a:gs>
                  <a:gs pos="50000">
                    <a:srgbClr val="649EDA">
                      <a:alpha val="100000"/>
                    </a:srgbClr>
                  </a:gs>
                  <a:gs pos="100000">
                    <a:srgbClr val="DCD2FF">
                      <a:alpha val="100000"/>
                    </a:srgbClr>
                  </a:gs>
                </a:gsLst>
                <a:lin ang="0"/>
              </a:gradFill>
              <a:prstDash val="solid"/>
              <a:miter/>
            </a:ln>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7736778" y="8426251"/>
            <a:ext cx="832049" cy="83204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gradFill>
                <a:gsLst>
                  <a:gs pos="0">
                    <a:srgbClr val="C12C93">
                      <a:alpha val="100000"/>
                    </a:srgbClr>
                  </a:gs>
                  <a:gs pos="50000">
                    <a:srgbClr val="649EDA">
                      <a:alpha val="100000"/>
                    </a:srgbClr>
                  </a:gs>
                  <a:gs pos="100000">
                    <a:srgbClr val="DCD2FF">
                      <a:alpha val="100000"/>
                    </a:srgbClr>
                  </a:gs>
                </a:gsLst>
                <a:lin ang="0"/>
              </a:gradFill>
              <a:prstDash val="solid"/>
              <a:miter/>
            </a:ln>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8" id="18"/>
          <p:cNvSpPr/>
          <p:nvPr/>
        </p:nvSpPr>
        <p:spPr>
          <a:xfrm flipH="false" flipV="false" rot="0">
            <a:off x="-5068658" y="-6129859"/>
            <a:ext cx="10137315" cy="11358336"/>
          </a:xfrm>
          <a:custGeom>
            <a:avLst/>
            <a:gdLst/>
            <a:ahLst/>
            <a:cxnLst/>
            <a:rect r="r" b="b" t="t" l="l"/>
            <a:pathLst>
              <a:path h="11358336" w="10137315">
                <a:moveTo>
                  <a:pt x="0" y="0"/>
                </a:moveTo>
                <a:lnTo>
                  <a:pt x="10137316" y="0"/>
                </a:lnTo>
                <a:lnTo>
                  <a:pt x="10137316" y="11358337"/>
                </a:lnTo>
                <a:lnTo>
                  <a:pt x="0" y="11358337"/>
                </a:lnTo>
                <a:lnTo>
                  <a:pt x="0" y="0"/>
                </a:lnTo>
                <a:close/>
              </a:path>
            </a:pathLst>
          </a:custGeom>
          <a:blipFill>
            <a:blip r:embed="rId3">
              <a:alphaModFix amt="37000"/>
            </a:blip>
            <a:stretch>
              <a:fillRect l="0" t="0" r="0" b="0"/>
            </a:stretch>
          </a:blipFill>
        </p:spPr>
      </p:sp>
      <p:grpSp>
        <p:nvGrpSpPr>
          <p:cNvPr name="Group 19" id="19"/>
          <p:cNvGrpSpPr/>
          <p:nvPr/>
        </p:nvGrpSpPr>
        <p:grpSpPr>
          <a:xfrm rot="0">
            <a:off x="9197477" y="1464666"/>
            <a:ext cx="5931831" cy="832049"/>
            <a:chOff x="0" y="0"/>
            <a:chExt cx="1802387" cy="252818"/>
          </a:xfrm>
        </p:grpSpPr>
        <p:sp>
          <p:nvSpPr>
            <p:cNvPr name="Freeform 20" id="20"/>
            <p:cNvSpPr/>
            <p:nvPr/>
          </p:nvSpPr>
          <p:spPr>
            <a:xfrm flipH="false" flipV="false" rot="0">
              <a:off x="0" y="0"/>
              <a:ext cx="1802387" cy="252818"/>
            </a:xfrm>
            <a:custGeom>
              <a:avLst/>
              <a:gdLst/>
              <a:ahLst/>
              <a:cxnLst/>
              <a:rect r="r" b="b" t="t" l="l"/>
              <a:pathLst>
                <a:path h="252818" w="1802387">
                  <a:moveTo>
                    <a:pt x="66563" y="0"/>
                  </a:moveTo>
                  <a:lnTo>
                    <a:pt x="1735825" y="0"/>
                  </a:lnTo>
                  <a:cubicBezTo>
                    <a:pt x="1753478" y="0"/>
                    <a:pt x="1770409" y="7013"/>
                    <a:pt x="1782892" y="19496"/>
                  </a:cubicBezTo>
                  <a:cubicBezTo>
                    <a:pt x="1795375" y="31979"/>
                    <a:pt x="1802387" y="48909"/>
                    <a:pt x="1802387" y="66563"/>
                  </a:cubicBezTo>
                  <a:lnTo>
                    <a:pt x="1802387" y="186256"/>
                  </a:lnTo>
                  <a:cubicBezTo>
                    <a:pt x="1802387" y="223017"/>
                    <a:pt x="1772586" y="252818"/>
                    <a:pt x="1735825" y="252818"/>
                  </a:cubicBezTo>
                  <a:lnTo>
                    <a:pt x="66563" y="252818"/>
                  </a:lnTo>
                  <a:cubicBezTo>
                    <a:pt x="29801" y="252818"/>
                    <a:pt x="0" y="223017"/>
                    <a:pt x="0" y="186256"/>
                  </a:cubicBezTo>
                  <a:lnTo>
                    <a:pt x="0" y="66563"/>
                  </a:lnTo>
                  <a:cubicBezTo>
                    <a:pt x="0" y="29801"/>
                    <a:pt x="29801" y="0"/>
                    <a:pt x="66563" y="0"/>
                  </a:cubicBezTo>
                  <a:close/>
                </a:path>
              </a:pathLst>
            </a:custGeom>
            <a:gradFill rotWithShape="true">
              <a:gsLst>
                <a:gs pos="0">
                  <a:srgbClr val="C12C93">
                    <a:alpha val="42000"/>
                  </a:srgbClr>
                </a:gs>
                <a:gs pos="50000">
                  <a:srgbClr val="649EDA">
                    <a:alpha val="42000"/>
                  </a:srgbClr>
                </a:gs>
                <a:gs pos="100000">
                  <a:srgbClr val="DCD2FF">
                    <a:alpha val="42000"/>
                  </a:srgbClr>
                </a:gs>
              </a:gsLst>
              <a:lin ang="0"/>
            </a:gradFill>
            <a:ln w="28575" cap="rnd">
              <a:solidFill>
                <a:srgbClr val="FFFFFF">
                  <a:alpha val="41961"/>
                </a:srgbClr>
              </a:solidFill>
              <a:prstDash val="solid"/>
              <a:round/>
            </a:ln>
          </p:spPr>
        </p:sp>
        <p:sp>
          <p:nvSpPr>
            <p:cNvPr name="TextBox 21" id="21"/>
            <p:cNvSpPr txBox="true"/>
            <p:nvPr/>
          </p:nvSpPr>
          <p:spPr>
            <a:xfrm>
              <a:off x="0" y="-38100"/>
              <a:ext cx="1802387" cy="290918"/>
            </a:xfrm>
            <a:prstGeom prst="rect">
              <a:avLst/>
            </a:prstGeom>
          </p:spPr>
          <p:txBody>
            <a:bodyPr anchor="ctr" rtlCol="false" tIns="50800" lIns="50800" bIns="50800" rIns="50800"/>
            <a:lstStyle/>
            <a:p>
              <a:pPr algn="ctr">
                <a:lnSpc>
                  <a:spcPts val="2659"/>
                </a:lnSpc>
              </a:pPr>
            </a:p>
          </p:txBody>
        </p:sp>
      </p:grpSp>
      <p:sp>
        <p:nvSpPr>
          <p:cNvPr name="TextBox 22" id="22"/>
          <p:cNvSpPr txBox="true"/>
          <p:nvPr/>
        </p:nvSpPr>
        <p:spPr>
          <a:xfrm rot="0">
            <a:off x="1696907" y="2151976"/>
            <a:ext cx="4592860" cy="961882"/>
          </a:xfrm>
          <a:prstGeom prst="rect">
            <a:avLst/>
          </a:prstGeom>
        </p:spPr>
        <p:txBody>
          <a:bodyPr anchor="t" rtlCol="false" tIns="0" lIns="0" bIns="0" rIns="0">
            <a:spAutoFit/>
          </a:bodyPr>
          <a:lstStyle/>
          <a:p>
            <a:pPr algn="l">
              <a:lnSpc>
                <a:spcPts val="7424"/>
              </a:lnSpc>
            </a:pPr>
            <a:r>
              <a:rPr lang="en-US" sz="6749">
                <a:solidFill>
                  <a:srgbClr val="FFFFFF"/>
                </a:solidFill>
                <a:latin typeface="HK Modular"/>
                <a:ea typeface="HK Modular"/>
                <a:cs typeface="HK Modular"/>
                <a:sym typeface="HK Modular"/>
              </a:rPr>
              <a:t>AGENDA</a:t>
            </a:r>
          </a:p>
        </p:txBody>
      </p:sp>
      <p:sp>
        <p:nvSpPr>
          <p:cNvPr name="Freeform 23" id="23"/>
          <p:cNvSpPr/>
          <p:nvPr/>
        </p:nvSpPr>
        <p:spPr>
          <a:xfrm flipH="false" flipV="false" rot="0">
            <a:off x="6018711" y="8654295"/>
            <a:ext cx="771748" cy="364826"/>
          </a:xfrm>
          <a:custGeom>
            <a:avLst/>
            <a:gdLst/>
            <a:ahLst/>
            <a:cxnLst/>
            <a:rect r="r" b="b" t="t" l="l"/>
            <a:pathLst>
              <a:path h="364826" w="771748">
                <a:moveTo>
                  <a:pt x="0" y="0"/>
                </a:moveTo>
                <a:lnTo>
                  <a:pt x="771748" y="0"/>
                </a:lnTo>
                <a:lnTo>
                  <a:pt x="771748" y="364826"/>
                </a:lnTo>
                <a:lnTo>
                  <a:pt x="0" y="36482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24" id="24"/>
          <p:cNvSpPr txBox="true"/>
          <p:nvPr/>
        </p:nvSpPr>
        <p:spPr>
          <a:xfrm rot="0">
            <a:off x="8014069" y="1760184"/>
            <a:ext cx="277467" cy="334642"/>
          </a:xfrm>
          <a:prstGeom prst="rect">
            <a:avLst/>
          </a:prstGeom>
        </p:spPr>
        <p:txBody>
          <a:bodyPr anchor="t" rtlCol="false" tIns="0" lIns="0" bIns="0" rIns="0">
            <a:spAutoFit/>
          </a:bodyPr>
          <a:lstStyle/>
          <a:p>
            <a:pPr algn="ctr">
              <a:lnSpc>
                <a:spcPts val="2584"/>
              </a:lnSpc>
            </a:pPr>
            <a:r>
              <a:rPr lang="en-US" sz="2349">
                <a:solidFill>
                  <a:srgbClr val="FFFFFF"/>
                </a:solidFill>
                <a:latin typeface="HK Modular"/>
                <a:ea typeface="HK Modular"/>
                <a:cs typeface="HK Modular"/>
                <a:sym typeface="HK Modular"/>
              </a:rPr>
              <a:t>1</a:t>
            </a:r>
          </a:p>
        </p:txBody>
      </p:sp>
      <p:sp>
        <p:nvSpPr>
          <p:cNvPr name="TextBox 25" id="25"/>
          <p:cNvSpPr txBox="true"/>
          <p:nvPr/>
        </p:nvSpPr>
        <p:spPr>
          <a:xfrm rot="0">
            <a:off x="8013423" y="3460933"/>
            <a:ext cx="277467" cy="334642"/>
          </a:xfrm>
          <a:prstGeom prst="rect">
            <a:avLst/>
          </a:prstGeom>
        </p:spPr>
        <p:txBody>
          <a:bodyPr anchor="t" rtlCol="false" tIns="0" lIns="0" bIns="0" rIns="0">
            <a:spAutoFit/>
          </a:bodyPr>
          <a:lstStyle/>
          <a:p>
            <a:pPr algn="ctr">
              <a:lnSpc>
                <a:spcPts val="2584"/>
              </a:lnSpc>
            </a:pPr>
            <a:r>
              <a:rPr lang="en-US" sz="2349">
                <a:solidFill>
                  <a:srgbClr val="FFFFFF"/>
                </a:solidFill>
                <a:latin typeface="HK Modular"/>
                <a:ea typeface="HK Modular"/>
                <a:cs typeface="HK Modular"/>
                <a:sym typeface="HK Modular"/>
              </a:rPr>
              <a:t>2</a:t>
            </a:r>
          </a:p>
        </p:txBody>
      </p:sp>
      <p:sp>
        <p:nvSpPr>
          <p:cNvPr name="TextBox 26" id="26"/>
          <p:cNvSpPr txBox="true"/>
          <p:nvPr/>
        </p:nvSpPr>
        <p:spPr>
          <a:xfrm rot="0">
            <a:off x="8013423" y="5270748"/>
            <a:ext cx="277467" cy="334642"/>
          </a:xfrm>
          <a:prstGeom prst="rect">
            <a:avLst/>
          </a:prstGeom>
        </p:spPr>
        <p:txBody>
          <a:bodyPr anchor="t" rtlCol="false" tIns="0" lIns="0" bIns="0" rIns="0">
            <a:spAutoFit/>
          </a:bodyPr>
          <a:lstStyle/>
          <a:p>
            <a:pPr algn="ctr">
              <a:lnSpc>
                <a:spcPts val="2584"/>
              </a:lnSpc>
            </a:pPr>
            <a:r>
              <a:rPr lang="en-US" sz="2349">
                <a:solidFill>
                  <a:srgbClr val="FFFFFF"/>
                </a:solidFill>
                <a:latin typeface="HK Modular"/>
                <a:ea typeface="HK Modular"/>
                <a:cs typeface="HK Modular"/>
                <a:sym typeface="HK Modular"/>
              </a:rPr>
              <a:t>3</a:t>
            </a:r>
          </a:p>
        </p:txBody>
      </p:sp>
      <p:sp>
        <p:nvSpPr>
          <p:cNvPr name="TextBox 27" id="27"/>
          <p:cNvSpPr txBox="true"/>
          <p:nvPr/>
        </p:nvSpPr>
        <p:spPr>
          <a:xfrm rot="0">
            <a:off x="7944993" y="7063769"/>
            <a:ext cx="414327" cy="334642"/>
          </a:xfrm>
          <a:prstGeom prst="rect">
            <a:avLst/>
          </a:prstGeom>
        </p:spPr>
        <p:txBody>
          <a:bodyPr anchor="t" rtlCol="false" tIns="0" lIns="0" bIns="0" rIns="0">
            <a:spAutoFit/>
          </a:bodyPr>
          <a:lstStyle/>
          <a:p>
            <a:pPr algn="ctr">
              <a:lnSpc>
                <a:spcPts val="2584"/>
              </a:lnSpc>
            </a:pPr>
            <a:r>
              <a:rPr lang="en-US" sz="2349">
                <a:solidFill>
                  <a:srgbClr val="FFFFFF"/>
                </a:solidFill>
                <a:latin typeface="HK Modular"/>
                <a:ea typeface="HK Modular"/>
                <a:cs typeface="HK Modular"/>
                <a:sym typeface="HK Modular"/>
              </a:rPr>
              <a:t>4</a:t>
            </a:r>
          </a:p>
        </p:txBody>
      </p:sp>
      <p:sp>
        <p:nvSpPr>
          <p:cNvPr name="TextBox 28" id="28"/>
          <p:cNvSpPr txBox="true"/>
          <p:nvPr/>
        </p:nvSpPr>
        <p:spPr>
          <a:xfrm rot="0">
            <a:off x="7945639" y="8684479"/>
            <a:ext cx="414327" cy="334642"/>
          </a:xfrm>
          <a:prstGeom prst="rect">
            <a:avLst/>
          </a:prstGeom>
        </p:spPr>
        <p:txBody>
          <a:bodyPr anchor="t" rtlCol="false" tIns="0" lIns="0" bIns="0" rIns="0">
            <a:spAutoFit/>
          </a:bodyPr>
          <a:lstStyle/>
          <a:p>
            <a:pPr algn="ctr">
              <a:lnSpc>
                <a:spcPts val="2584"/>
              </a:lnSpc>
            </a:pPr>
            <a:r>
              <a:rPr lang="en-US" sz="2349">
                <a:solidFill>
                  <a:srgbClr val="FFFFFF"/>
                </a:solidFill>
                <a:latin typeface="HK Modular"/>
                <a:ea typeface="HK Modular"/>
                <a:cs typeface="HK Modular"/>
                <a:sym typeface="HK Modular"/>
              </a:rPr>
              <a:t>5</a:t>
            </a:r>
          </a:p>
        </p:txBody>
      </p:sp>
      <p:sp>
        <p:nvSpPr>
          <p:cNvPr name="TextBox 29" id="29"/>
          <p:cNvSpPr txBox="true"/>
          <p:nvPr/>
        </p:nvSpPr>
        <p:spPr>
          <a:xfrm rot="0">
            <a:off x="9912890" y="1627614"/>
            <a:ext cx="4812082" cy="448872"/>
          </a:xfrm>
          <a:prstGeom prst="rect">
            <a:avLst/>
          </a:prstGeom>
        </p:spPr>
        <p:txBody>
          <a:bodyPr anchor="t" rtlCol="false" tIns="0" lIns="0" bIns="0" rIns="0">
            <a:spAutoFit/>
          </a:bodyPr>
          <a:lstStyle/>
          <a:p>
            <a:pPr algn="l">
              <a:lnSpc>
                <a:spcPts val="3601"/>
              </a:lnSpc>
              <a:spcBef>
                <a:spcPct val="0"/>
              </a:spcBef>
            </a:pPr>
            <a:r>
              <a:rPr lang="en-US" b="true" sz="2572">
                <a:solidFill>
                  <a:srgbClr val="FFFFFF"/>
                </a:solidFill>
                <a:latin typeface="Garet Bold"/>
                <a:ea typeface="Garet Bold"/>
                <a:cs typeface="Garet Bold"/>
                <a:sym typeface="Garet Bold"/>
              </a:rPr>
              <a:t>Introduction and Overview</a:t>
            </a:r>
          </a:p>
        </p:txBody>
      </p:sp>
      <p:grpSp>
        <p:nvGrpSpPr>
          <p:cNvPr name="Group 30" id="30"/>
          <p:cNvGrpSpPr/>
          <p:nvPr/>
        </p:nvGrpSpPr>
        <p:grpSpPr>
          <a:xfrm rot="0">
            <a:off x="9144000" y="5012520"/>
            <a:ext cx="4833948" cy="832049"/>
            <a:chOff x="0" y="0"/>
            <a:chExt cx="1468796" cy="252818"/>
          </a:xfrm>
        </p:grpSpPr>
        <p:sp>
          <p:nvSpPr>
            <p:cNvPr name="Freeform 31" id="31"/>
            <p:cNvSpPr/>
            <p:nvPr/>
          </p:nvSpPr>
          <p:spPr>
            <a:xfrm flipH="false" flipV="false" rot="0">
              <a:off x="0" y="0"/>
              <a:ext cx="1468796" cy="252818"/>
            </a:xfrm>
            <a:custGeom>
              <a:avLst/>
              <a:gdLst/>
              <a:ahLst/>
              <a:cxnLst/>
              <a:rect r="r" b="b" t="t" l="l"/>
              <a:pathLst>
                <a:path h="252818" w="1468796">
                  <a:moveTo>
                    <a:pt x="81680" y="0"/>
                  </a:moveTo>
                  <a:lnTo>
                    <a:pt x="1387115" y="0"/>
                  </a:lnTo>
                  <a:cubicBezTo>
                    <a:pt x="1432226" y="0"/>
                    <a:pt x="1468796" y="36569"/>
                    <a:pt x="1468796" y="81680"/>
                  </a:cubicBezTo>
                  <a:lnTo>
                    <a:pt x="1468796" y="171138"/>
                  </a:lnTo>
                  <a:cubicBezTo>
                    <a:pt x="1468796" y="216249"/>
                    <a:pt x="1432226" y="252818"/>
                    <a:pt x="1387115" y="252818"/>
                  </a:cubicBezTo>
                  <a:lnTo>
                    <a:pt x="81680" y="252818"/>
                  </a:lnTo>
                  <a:cubicBezTo>
                    <a:pt x="60017" y="252818"/>
                    <a:pt x="39242" y="244213"/>
                    <a:pt x="23924" y="228895"/>
                  </a:cubicBezTo>
                  <a:cubicBezTo>
                    <a:pt x="8606" y="213577"/>
                    <a:pt x="0" y="192801"/>
                    <a:pt x="0" y="171138"/>
                  </a:cubicBezTo>
                  <a:lnTo>
                    <a:pt x="0" y="81680"/>
                  </a:lnTo>
                  <a:cubicBezTo>
                    <a:pt x="0" y="36569"/>
                    <a:pt x="36569" y="0"/>
                    <a:pt x="81680" y="0"/>
                  </a:cubicBezTo>
                  <a:close/>
                </a:path>
              </a:pathLst>
            </a:custGeom>
            <a:gradFill rotWithShape="true">
              <a:gsLst>
                <a:gs pos="0">
                  <a:srgbClr val="C12C93">
                    <a:alpha val="42000"/>
                  </a:srgbClr>
                </a:gs>
                <a:gs pos="50000">
                  <a:srgbClr val="649EDA">
                    <a:alpha val="42000"/>
                  </a:srgbClr>
                </a:gs>
                <a:gs pos="100000">
                  <a:srgbClr val="DCD2FF">
                    <a:alpha val="42000"/>
                  </a:srgbClr>
                </a:gs>
              </a:gsLst>
              <a:lin ang="0"/>
            </a:gradFill>
            <a:ln w="28575" cap="rnd">
              <a:solidFill>
                <a:srgbClr val="FFFFFF">
                  <a:alpha val="41961"/>
                </a:srgbClr>
              </a:solidFill>
              <a:prstDash val="solid"/>
              <a:round/>
            </a:ln>
          </p:spPr>
        </p:sp>
        <p:sp>
          <p:nvSpPr>
            <p:cNvPr name="TextBox 32" id="32"/>
            <p:cNvSpPr txBox="true"/>
            <p:nvPr/>
          </p:nvSpPr>
          <p:spPr>
            <a:xfrm>
              <a:off x="0" y="-38100"/>
              <a:ext cx="1468796" cy="290918"/>
            </a:xfrm>
            <a:prstGeom prst="rect">
              <a:avLst/>
            </a:prstGeom>
          </p:spPr>
          <p:txBody>
            <a:bodyPr anchor="ctr" rtlCol="false" tIns="50800" lIns="50800" bIns="50800" rIns="50800"/>
            <a:lstStyle/>
            <a:p>
              <a:pPr algn="ctr">
                <a:lnSpc>
                  <a:spcPts val="2659"/>
                </a:lnSpc>
              </a:pPr>
            </a:p>
          </p:txBody>
        </p:sp>
      </p:grpSp>
      <p:sp>
        <p:nvSpPr>
          <p:cNvPr name="TextBox 33" id="33"/>
          <p:cNvSpPr txBox="true"/>
          <p:nvPr/>
        </p:nvSpPr>
        <p:spPr>
          <a:xfrm rot="0">
            <a:off x="9859413" y="5175467"/>
            <a:ext cx="3726680" cy="449038"/>
          </a:xfrm>
          <a:prstGeom prst="rect">
            <a:avLst/>
          </a:prstGeom>
        </p:spPr>
        <p:txBody>
          <a:bodyPr anchor="t" rtlCol="false" tIns="0" lIns="0" bIns="0" rIns="0">
            <a:spAutoFit/>
          </a:bodyPr>
          <a:lstStyle/>
          <a:p>
            <a:pPr algn="l">
              <a:lnSpc>
                <a:spcPts val="3601"/>
              </a:lnSpc>
              <a:spcBef>
                <a:spcPct val="0"/>
              </a:spcBef>
            </a:pPr>
            <a:r>
              <a:rPr lang="en-US" b="true" sz="2572">
                <a:solidFill>
                  <a:srgbClr val="FFFFFF"/>
                </a:solidFill>
                <a:latin typeface="Garet Bold"/>
                <a:ea typeface="Garet Bold"/>
                <a:cs typeface="Garet Bold"/>
                <a:sym typeface="Garet Bold"/>
              </a:rPr>
              <a:t>Data Preprocessing</a:t>
            </a:r>
          </a:p>
        </p:txBody>
      </p:sp>
      <p:grpSp>
        <p:nvGrpSpPr>
          <p:cNvPr name="Group 34" id="34"/>
          <p:cNvGrpSpPr/>
          <p:nvPr/>
        </p:nvGrpSpPr>
        <p:grpSpPr>
          <a:xfrm rot="0">
            <a:off x="9144000" y="3202704"/>
            <a:ext cx="2638101" cy="832049"/>
            <a:chOff x="0" y="0"/>
            <a:chExt cx="801587" cy="252818"/>
          </a:xfrm>
        </p:grpSpPr>
        <p:sp>
          <p:nvSpPr>
            <p:cNvPr name="Freeform 35" id="35"/>
            <p:cNvSpPr/>
            <p:nvPr/>
          </p:nvSpPr>
          <p:spPr>
            <a:xfrm flipH="false" flipV="false" rot="0">
              <a:off x="0" y="0"/>
              <a:ext cx="801587" cy="252818"/>
            </a:xfrm>
            <a:custGeom>
              <a:avLst/>
              <a:gdLst/>
              <a:ahLst/>
              <a:cxnLst/>
              <a:rect r="r" b="b" t="t" l="l"/>
              <a:pathLst>
                <a:path h="252818" w="801587">
                  <a:moveTo>
                    <a:pt x="126409" y="0"/>
                  </a:moveTo>
                  <a:lnTo>
                    <a:pt x="675178" y="0"/>
                  </a:lnTo>
                  <a:cubicBezTo>
                    <a:pt x="744992" y="0"/>
                    <a:pt x="801587" y="56595"/>
                    <a:pt x="801587" y="126409"/>
                  </a:cubicBezTo>
                  <a:lnTo>
                    <a:pt x="801587" y="126409"/>
                  </a:lnTo>
                  <a:cubicBezTo>
                    <a:pt x="801587" y="196223"/>
                    <a:pt x="744992" y="252818"/>
                    <a:pt x="675178" y="252818"/>
                  </a:cubicBezTo>
                  <a:lnTo>
                    <a:pt x="126409" y="252818"/>
                  </a:lnTo>
                  <a:cubicBezTo>
                    <a:pt x="56595" y="252818"/>
                    <a:pt x="0" y="196223"/>
                    <a:pt x="0" y="126409"/>
                  </a:cubicBezTo>
                  <a:lnTo>
                    <a:pt x="0" y="126409"/>
                  </a:lnTo>
                  <a:cubicBezTo>
                    <a:pt x="0" y="56595"/>
                    <a:pt x="56595" y="0"/>
                    <a:pt x="126409" y="0"/>
                  </a:cubicBezTo>
                  <a:close/>
                </a:path>
              </a:pathLst>
            </a:custGeom>
            <a:gradFill rotWithShape="true">
              <a:gsLst>
                <a:gs pos="0">
                  <a:srgbClr val="C12C93">
                    <a:alpha val="42000"/>
                  </a:srgbClr>
                </a:gs>
                <a:gs pos="50000">
                  <a:srgbClr val="649EDA">
                    <a:alpha val="42000"/>
                  </a:srgbClr>
                </a:gs>
                <a:gs pos="100000">
                  <a:srgbClr val="DCD2FF">
                    <a:alpha val="42000"/>
                  </a:srgbClr>
                </a:gs>
              </a:gsLst>
              <a:lin ang="0"/>
            </a:gradFill>
            <a:ln w="28575" cap="rnd">
              <a:solidFill>
                <a:srgbClr val="FFFFFF">
                  <a:alpha val="41961"/>
                </a:srgbClr>
              </a:solidFill>
              <a:prstDash val="solid"/>
              <a:round/>
            </a:ln>
          </p:spPr>
        </p:sp>
        <p:sp>
          <p:nvSpPr>
            <p:cNvPr name="TextBox 36" id="36"/>
            <p:cNvSpPr txBox="true"/>
            <p:nvPr/>
          </p:nvSpPr>
          <p:spPr>
            <a:xfrm>
              <a:off x="0" y="-38100"/>
              <a:ext cx="801587" cy="290918"/>
            </a:xfrm>
            <a:prstGeom prst="rect">
              <a:avLst/>
            </a:prstGeom>
          </p:spPr>
          <p:txBody>
            <a:bodyPr anchor="ctr" rtlCol="false" tIns="50800" lIns="50800" bIns="50800" rIns="50800"/>
            <a:lstStyle/>
            <a:p>
              <a:pPr algn="ctr">
                <a:lnSpc>
                  <a:spcPts val="2659"/>
                </a:lnSpc>
              </a:pPr>
            </a:p>
          </p:txBody>
        </p:sp>
      </p:grpSp>
      <p:sp>
        <p:nvSpPr>
          <p:cNvPr name="TextBox 37" id="37"/>
          <p:cNvSpPr txBox="true"/>
          <p:nvPr/>
        </p:nvSpPr>
        <p:spPr>
          <a:xfrm rot="0">
            <a:off x="9859413" y="3365652"/>
            <a:ext cx="1392305" cy="449005"/>
          </a:xfrm>
          <a:prstGeom prst="rect">
            <a:avLst/>
          </a:prstGeom>
        </p:spPr>
        <p:txBody>
          <a:bodyPr anchor="t" rtlCol="false" tIns="0" lIns="0" bIns="0" rIns="0">
            <a:spAutoFit/>
          </a:bodyPr>
          <a:lstStyle/>
          <a:p>
            <a:pPr algn="l">
              <a:lnSpc>
                <a:spcPts val="3601"/>
              </a:lnSpc>
              <a:spcBef>
                <a:spcPct val="0"/>
              </a:spcBef>
            </a:pPr>
            <a:r>
              <a:rPr lang="en-US" b="true" sz="2572">
                <a:solidFill>
                  <a:srgbClr val="FFFFFF"/>
                </a:solidFill>
                <a:latin typeface="Garet Bold"/>
                <a:ea typeface="Garet Bold"/>
                <a:cs typeface="Garet Bold"/>
                <a:sym typeface="Garet Bold"/>
              </a:rPr>
              <a:t>Dataset</a:t>
            </a:r>
          </a:p>
        </p:txBody>
      </p:sp>
      <p:grpSp>
        <p:nvGrpSpPr>
          <p:cNvPr name="Group 38" id="38"/>
          <p:cNvGrpSpPr/>
          <p:nvPr/>
        </p:nvGrpSpPr>
        <p:grpSpPr>
          <a:xfrm rot="0">
            <a:off x="9197477" y="6716839"/>
            <a:ext cx="4187740" cy="832049"/>
            <a:chOff x="0" y="0"/>
            <a:chExt cx="1272445" cy="252818"/>
          </a:xfrm>
        </p:grpSpPr>
        <p:sp>
          <p:nvSpPr>
            <p:cNvPr name="Freeform 39" id="39"/>
            <p:cNvSpPr/>
            <p:nvPr/>
          </p:nvSpPr>
          <p:spPr>
            <a:xfrm flipH="false" flipV="false" rot="0">
              <a:off x="0" y="0"/>
              <a:ext cx="1272445" cy="252818"/>
            </a:xfrm>
            <a:custGeom>
              <a:avLst/>
              <a:gdLst/>
              <a:ahLst/>
              <a:cxnLst/>
              <a:rect r="r" b="b" t="t" l="l"/>
              <a:pathLst>
                <a:path h="252818" w="1272445">
                  <a:moveTo>
                    <a:pt x="94284" y="0"/>
                  </a:moveTo>
                  <a:lnTo>
                    <a:pt x="1178161" y="0"/>
                  </a:lnTo>
                  <a:cubicBezTo>
                    <a:pt x="1203167" y="0"/>
                    <a:pt x="1227148" y="9933"/>
                    <a:pt x="1244830" y="27615"/>
                  </a:cubicBezTo>
                  <a:cubicBezTo>
                    <a:pt x="1262512" y="45297"/>
                    <a:pt x="1272445" y="69279"/>
                    <a:pt x="1272445" y="94284"/>
                  </a:cubicBezTo>
                  <a:lnTo>
                    <a:pt x="1272445" y="158534"/>
                  </a:lnTo>
                  <a:cubicBezTo>
                    <a:pt x="1272445" y="210606"/>
                    <a:pt x="1230233" y="252818"/>
                    <a:pt x="1178161" y="252818"/>
                  </a:cubicBezTo>
                  <a:lnTo>
                    <a:pt x="94284" y="252818"/>
                  </a:lnTo>
                  <a:cubicBezTo>
                    <a:pt x="69279" y="252818"/>
                    <a:pt x="45297" y="242885"/>
                    <a:pt x="27615" y="225203"/>
                  </a:cubicBezTo>
                  <a:cubicBezTo>
                    <a:pt x="9933" y="207521"/>
                    <a:pt x="0" y="183540"/>
                    <a:pt x="0" y="158534"/>
                  </a:cubicBezTo>
                  <a:lnTo>
                    <a:pt x="0" y="94284"/>
                  </a:lnTo>
                  <a:cubicBezTo>
                    <a:pt x="0" y="69279"/>
                    <a:pt x="9933" y="45297"/>
                    <a:pt x="27615" y="27615"/>
                  </a:cubicBezTo>
                  <a:cubicBezTo>
                    <a:pt x="45297" y="9933"/>
                    <a:pt x="69279" y="0"/>
                    <a:pt x="94284" y="0"/>
                  </a:cubicBezTo>
                  <a:close/>
                </a:path>
              </a:pathLst>
            </a:custGeom>
            <a:gradFill rotWithShape="true">
              <a:gsLst>
                <a:gs pos="0">
                  <a:srgbClr val="C12C93">
                    <a:alpha val="42000"/>
                  </a:srgbClr>
                </a:gs>
                <a:gs pos="50000">
                  <a:srgbClr val="649EDA">
                    <a:alpha val="42000"/>
                  </a:srgbClr>
                </a:gs>
                <a:gs pos="100000">
                  <a:srgbClr val="DCD2FF">
                    <a:alpha val="42000"/>
                  </a:srgbClr>
                </a:gs>
              </a:gsLst>
              <a:lin ang="0"/>
            </a:gradFill>
            <a:ln w="28575" cap="rnd">
              <a:solidFill>
                <a:srgbClr val="FFFFFF">
                  <a:alpha val="41961"/>
                </a:srgbClr>
              </a:solidFill>
              <a:prstDash val="solid"/>
              <a:round/>
            </a:ln>
          </p:spPr>
        </p:sp>
        <p:sp>
          <p:nvSpPr>
            <p:cNvPr name="TextBox 40" id="40"/>
            <p:cNvSpPr txBox="true"/>
            <p:nvPr/>
          </p:nvSpPr>
          <p:spPr>
            <a:xfrm>
              <a:off x="0" y="-38100"/>
              <a:ext cx="1272445" cy="290918"/>
            </a:xfrm>
            <a:prstGeom prst="rect">
              <a:avLst/>
            </a:prstGeom>
          </p:spPr>
          <p:txBody>
            <a:bodyPr anchor="ctr" rtlCol="false" tIns="50800" lIns="50800" bIns="50800" rIns="50800"/>
            <a:lstStyle/>
            <a:p>
              <a:pPr algn="ctr">
                <a:lnSpc>
                  <a:spcPts val="2659"/>
                </a:lnSpc>
              </a:pPr>
            </a:p>
          </p:txBody>
        </p:sp>
      </p:grpSp>
      <p:sp>
        <p:nvSpPr>
          <p:cNvPr name="TextBox 41" id="41"/>
          <p:cNvSpPr txBox="true"/>
          <p:nvPr/>
        </p:nvSpPr>
        <p:spPr>
          <a:xfrm rot="0">
            <a:off x="9912890" y="6879787"/>
            <a:ext cx="2870808" cy="449005"/>
          </a:xfrm>
          <a:prstGeom prst="rect">
            <a:avLst/>
          </a:prstGeom>
        </p:spPr>
        <p:txBody>
          <a:bodyPr anchor="t" rtlCol="false" tIns="0" lIns="0" bIns="0" rIns="0">
            <a:spAutoFit/>
          </a:bodyPr>
          <a:lstStyle/>
          <a:p>
            <a:pPr algn="l">
              <a:lnSpc>
                <a:spcPts val="3601"/>
              </a:lnSpc>
              <a:spcBef>
                <a:spcPct val="0"/>
              </a:spcBef>
            </a:pPr>
            <a:r>
              <a:rPr lang="en-US" b="true" sz="2572">
                <a:solidFill>
                  <a:srgbClr val="FFFFFF"/>
                </a:solidFill>
                <a:latin typeface="Garet Bold"/>
                <a:ea typeface="Garet Bold"/>
                <a:cs typeface="Garet Bold"/>
                <a:sym typeface="Garet Bold"/>
              </a:rPr>
              <a:t>Implementation</a:t>
            </a:r>
          </a:p>
        </p:txBody>
      </p:sp>
      <p:grpSp>
        <p:nvGrpSpPr>
          <p:cNvPr name="Group 42" id="42"/>
          <p:cNvGrpSpPr/>
          <p:nvPr/>
        </p:nvGrpSpPr>
        <p:grpSpPr>
          <a:xfrm rot="0">
            <a:off x="9197477" y="8467564"/>
            <a:ext cx="3346659" cy="832049"/>
            <a:chOff x="0" y="0"/>
            <a:chExt cx="1016883" cy="252818"/>
          </a:xfrm>
        </p:grpSpPr>
        <p:sp>
          <p:nvSpPr>
            <p:cNvPr name="Freeform 43" id="43"/>
            <p:cNvSpPr/>
            <p:nvPr/>
          </p:nvSpPr>
          <p:spPr>
            <a:xfrm flipH="false" flipV="false" rot="0">
              <a:off x="0" y="0"/>
              <a:ext cx="1016883" cy="252818"/>
            </a:xfrm>
            <a:custGeom>
              <a:avLst/>
              <a:gdLst/>
              <a:ahLst/>
              <a:cxnLst/>
              <a:rect r="r" b="b" t="t" l="l"/>
              <a:pathLst>
                <a:path h="252818" w="1016883">
                  <a:moveTo>
                    <a:pt x="117980" y="0"/>
                  </a:moveTo>
                  <a:lnTo>
                    <a:pt x="898903" y="0"/>
                  </a:lnTo>
                  <a:cubicBezTo>
                    <a:pt x="930193" y="0"/>
                    <a:pt x="960202" y="12430"/>
                    <a:pt x="982327" y="34555"/>
                  </a:cubicBezTo>
                  <a:cubicBezTo>
                    <a:pt x="1004453" y="56681"/>
                    <a:pt x="1016883" y="86690"/>
                    <a:pt x="1016883" y="117980"/>
                  </a:cubicBezTo>
                  <a:lnTo>
                    <a:pt x="1016883" y="134839"/>
                  </a:lnTo>
                  <a:cubicBezTo>
                    <a:pt x="1016883" y="166129"/>
                    <a:pt x="1004453" y="196137"/>
                    <a:pt x="982327" y="218263"/>
                  </a:cubicBezTo>
                  <a:cubicBezTo>
                    <a:pt x="960202" y="240388"/>
                    <a:pt x="930193" y="252818"/>
                    <a:pt x="898903" y="252818"/>
                  </a:cubicBezTo>
                  <a:lnTo>
                    <a:pt x="117980" y="252818"/>
                  </a:lnTo>
                  <a:cubicBezTo>
                    <a:pt x="86690" y="252818"/>
                    <a:pt x="56681" y="240388"/>
                    <a:pt x="34555" y="218263"/>
                  </a:cubicBezTo>
                  <a:cubicBezTo>
                    <a:pt x="12430" y="196137"/>
                    <a:pt x="0" y="166129"/>
                    <a:pt x="0" y="134839"/>
                  </a:cubicBezTo>
                  <a:lnTo>
                    <a:pt x="0" y="117980"/>
                  </a:lnTo>
                  <a:cubicBezTo>
                    <a:pt x="0" y="86690"/>
                    <a:pt x="12430" y="56681"/>
                    <a:pt x="34555" y="34555"/>
                  </a:cubicBezTo>
                  <a:cubicBezTo>
                    <a:pt x="56681" y="12430"/>
                    <a:pt x="86690" y="0"/>
                    <a:pt x="117980" y="0"/>
                  </a:cubicBezTo>
                  <a:close/>
                </a:path>
              </a:pathLst>
            </a:custGeom>
            <a:gradFill rotWithShape="true">
              <a:gsLst>
                <a:gs pos="0">
                  <a:srgbClr val="C12C93">
                    <a:alpha val="42000"/>
                  </a:srgbClr>
                </a:gs>
                <a:gs pos="50000">
                  <a:srgbClr val="649EDA">
                    <a:alpha val="42000"/>
                  </a:srgbClr>
                </a:gs>
                <a:gs pos="100000">
                  <a:srgbClr val="DCD2FF">
                    <a:alpha val="42000"/>
                  </a:srgbClr>
                </a:gs>
              </a:gsLst>
              <a:lin ang="0"/>
            </a:gradFill>
            <a:ln w="28575" cap="rnd">
              <a:solidFill>
                <a:srgbClr val="FFFFFF">
                  <a:alpha val="41961"/>
                </a:srgbClr>
              </a:solidFill>
              <a:prstDash val="solid"/>
              <a:round/>
            </a:ln>
          </p:spPr>
        </p:sp>
        <p:sp>
          <p:nvSpPr>
            <p:cNvPr name="TextBox 44" id="44"/>
            <p:cNvSpPr txBox="true"/>
            <p:nvPr/>
          </p:nvSpPr>
          <p:spPr>
            <a:xfrm>
              <a:off x="0" y="-38100"/>
              <a:ext cx="1016883" cy="290918"/>
            </a:xfrm>
            <a:prstGeom prst="rect">
              <a:avLst/>
            </a:prstGeom>
          </p:spPr>
          <p:txBody>
            <a:bodyPr anchor="ctr" rtlCol="false" tIns="50800" lIns="50800" bIns="50800" rIns="50800"/>
            <a:lstStyle/>
            <a:p>
              <a:pPr algn="ctr">
                <a:lnSpc>
                  <a:spcPts val="2659"/>
                </a:lnSpc>
              </a:pPr>
            </a:p>
          </p:txBody>
        </p:sp>
      </p:grpSp>
      <p:sp>
        <p:nvSpPr>
          <p:cNvPr name="TextBox 45" id="45"/>
          <p:cNvSpPr txBox="true"/>
          <p:nvPr/>
        </p:nvSpPr>
        <p:spPr>
          <a:xfrm rot="0">
            <a:off x="9912890" y="8630511"/>
            <a:ext cx="1999215" cy="449005"/>
          </a:xfrm>
          <a:prstGeom prst="rect">
            <a:avLst/>
          </a:prstGeom>
        </p:spPr>
        <p:txBody>
          <a:bodyPr anchor="t" rtlCol="false" tIns="0" lIns="0" bIns="0" rIns="0">
            <a:spAutoFit/>
          </a:bodyPr>
          <a:lstStyle/>
          <a:p>
            <a:pPr algn="l">
              <a:lnSpc>
                <a:spcPts val="3601"/>
              </a:lnSpc>
              <a:spcBef>
                <a:spcPct val="0"/>
              </a:spcBef>
            </a:pPr>
            <a:r>
              <a:rPr lang="en-US" b="true" sz="2572">
                <a:solidFill>
                  <a:srgbClr val="FFFFFF"/>
                </a:solidFill>
                <a:latin typeface="Garet Bold"/>
                <a:ea typeface="Garet Bold"/>
                <a:cs typeface="Garet Bold"/>
                <a:sym typeface="Garet Bold"/>
              </a:rPr>
              <a:t>Alternative</a:t>
            </a:r>
          </a:p>
        </p:txBody>
      </p:sp>
      <p:sp>
        <p:nvSpPr>
          <p:cNvPr name="TextBox 46" id="46"/>
          <p:cNvSpPr txBox="true"/>
          <p:nvPr/>
        </p:nvSpPr>
        <p:spPr>
          <a:xfrm rot="0">
            <a:off x="1696907" y="972042"/>
            <a:ext cx="954735" cy="492624"/>
          </a:xfrm>
          <a:prstGeom prst="rect">
            <a:avLst/>
          </a:prstGeom>
        </p:spPr>
        <p:txBody>
          <a:bodyPr anchor="t" rtlCol="false" tIns="0" lIns="0" bIns="0" rIns="0">
            <a:spAutoFit/>
          </a:bodyPr>
          <a:lstStyle/>
          <a:p>
            <a:pPr algn="l">
              <a:lnSpc>
                <a:spcPts val="3866"/>
              </a:lnSpc>
            </a:pPr>
            <a:r>
              <a:rPr lang="en-US" sz="3514">
                <a:solidFill>
                  <a:srgbClr val="FFFFFF"/>
                </a:solidFill>
                <a:latin typeface="HK Modular"/>
                <a:ea typeface="HK Modular"/>
                <a:cs typeface="HK Modular"/>
                <a:sym typeface="HK Modular"/>
              </a:rPr>
              <a:t>03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sp>
        <p:nvSpPr>
          <p:cNvPr name="Freeform 3" id="3"/>
          <p:cNvSpPr/>
          <p:nvPr/>
        </p:nvSpPr>
        <p:spPr>
          <a:xfrm flipH="false" flipV="false" rot="0">
            <a:off x="-5068658" y="-6129859"/>
            <a:ext cx="10137315" cy="11358336"/>
          </a:xfrm>
          <a:custGeom>
            <a:avLst/>
            <a:gdLst/>
            <a:ahLst/>
            <a:cxnLst/>
            <a:rect r="r" b="b" t="t" l="l"/>
            <a:pathLst>
              <a:path h="11358336" w="10137315">
                <a:moveTo>
                  <a:pt x="0" y="0"/>
                </a:moveTo>
                <a:lnTo>
                  <a:pt x="10137316" y="0"/>
                </a:lnTo>
                <a:lnTo>
                  <a:pt x="10137316" y="11358337"/>
                </a:lnTo>
                <a:lnTo>
                  <a:pt x="0" y="11358337"/>
                </a:lnTo>
                <a:lnTo>
                  <a:pt x="0" y="0"/>
                </a:lnTo>
                <a:close/>
              </a:path>
            </a:pathLst>
          </a:custGeom>
          <a:blipFill>
            <a:blip r:embed="rId3">
              <a:alphaModFix amt="37000"/>
            </a:blip>
            <a:stretch>
              <a:fillRect l="0" t="0" r="0" b="0"/>
            </a:stretch>
          </a:blipFill>
        </p:spPr>
      </p:sp>
      <p:sp>
        <p:nvSpPr>
          <p:cNvPr name="TextBox 4" id="4"/>
          <p:cNvSpPr txBox="true"/>
          <p:nvPr/>
        </p:nvSpPr>
        <p:spPr>
          <a:xfrm rot="0">
            <a:off x="1648888" y="1746551"/>
            <a:ext cx="8950987" cy="1755566"/>
          </a:xfrm>
          <a:prstGeom prst="rect">
            <a:avLst/>
          </a:prstGeom>
        </p:spPr>
        <p:txBody>
          <a:bodyPr anchor="t" rtlCol="false" tIns="0" lIns="0" bIns="0" rIns="0">
            <a:spAutoFit/>
          </a:bodyPr>
          <a:lstStyle/>
          <a:p>
            <a:pPr algn="l">
              <a:lnSpc>
                <a:spcPts val="6874"/>
              </a:lnSpc>
            </a:pPr>
            <a:r>
              <a:rPr lang="en-US" sz="6249">
                <a:solidFill>
                  <a:srgbClr val="FFFFFF"/>
                </a:solidFill>
                <a:latin typeface="HK Modular"/>
                <a:ea typeface="HK Modular"/>
                <a:cs typeface="HK Modular"/>
                <a:sym typeface="HK Modular"/>
              </a:rPr>
              <a:t>INTRODUCTION AND OVERVIEW</a:t>
            </a:r>
          </a:p>
        </p:txBody>
      </p:sp>
      <p:sp>
        <p:nvSpPr>
          <p:cNvPr name="TextBox 5" id="5"/>
          <p:cNvSpPr txBox="true"/>
          <p:nvPr/>
        </p:nvSpPr>
        <p:spPr>
          <a:xfrm rot="0">
            <a:off x="1648888" y="3949237"/>
            <a:ext cx="7652957" cy="4449347"/>
          </a:xfrm>
          <a:prstGeom prst="rect">
            <a:avLst/>
          </a:prstGeom>
        </p:spPr>
        <p:txBody>
          <a:bodyPr anchor="t" rtlCol="false" tIns="0" lIns="0" bIns="0" rIns="0">
            <a:spAutoFit/>
          </a:bodyPr>
          <a:lstStyle/>
          <a:p>
            <a:pPr algn="l">
              <a:lnSpc>
                <a:spcPts val="3951"/>
              </a:lnSpc>
              <a:spcBef>
                <a:spcPct val="0"/>
              </a:spcBef>
            </a:pPr>
            <a:r>
              <a:rPr lang="en-US" sz="2822">
                <a:solidFill>
                  <a:srgbClr val="FFFFFF"/>
                </a:solidFill>
                <a:latin typeface="Garet"/>
                <a:ea typeface="Garet"/>
                <a:cs typeface="Garet"/>
                <a:sym typeface="Garet"/>
              </a:rPr>
              <a:t>The project aims to create a real-time system for detecting violence in videos, enhancing response capabilities for law enforcement and media monitoring. It uses deep learning models and advanced AI techniques to recognize complex patterns and human actions, helping prevent critical incidents from escalating.</a:t>
            </a:r>
          </a:p>
        </p:txBody>
      </p:sp>
      <p:pic>
        <p:nvPicPr>
          <p:cNvPr name="Picture 6" id="6"/>
          <p:cNvPicPr>
            <a:picLocks noChangeAspect="true"/>
          </p:cNvPicPr>
          <p:nvPr/>
        </p:nvPicPr>
        <p:blipFill>
          <a:blip r:embed="rId4"/>
          <a:srcRect l="0" t="0" r="0" b="0"/>
          <a:stretch>
            <a:fillRect/>
          </a:stretch>
        </p:blipFill>
        <p:spPr>
          <a:xfrm flipH="false" flipV="false" rot="0">
            <a:off x="1477813" y="8735983"/>
            <a:ext cx="3104923" cy="372591"/>
          </a:xfrm>
          <a:prstGeom prst="rect">
            <a:avLst/>
          </a:prstGeom>
        </p:spPr>
      </p:pic>
      <p:sp>
        <p:nvSpPr>
          <p:cNvPr name="Freeform 7" id="7"/>
          <p:cNvSpPr/>
          <p:nvPr/>
        </p:nvSpPr>
        <p:spPr>
          <a:xfrm flipH="false" flipV="false" rot="0">
            <a:off x="16487552" y="8557452"/>
            <a:ext cx="771748" cy="364826"/>
          </a:xfrm>
          <a:custGeom>
            <a:avLst/>
            <a:gdLst/>
            <a:ahLst/>
            <a:cxnLst/>
            <a:rect r="r" b="b" t="t" l="l"/>
            <a:pathLst>
              <a:path h="364826" w="771748">
                <a:moveTo>
                  <a:pt x="0" y="0"/>
                </a:moveTo>
                <a:lnTo>
                  <a:pt x="771748" y="0"/>
                </a:lnTo>
                <a:lnTo>
                  <a:pt x="771748" y="364827"/>
                </a:lnTo>
                <a:lnTo>
                  <a:pt x="0" y="36482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1648888" y="801438"/>
            <a:ext cx="954735" cy="492555"/>
          </a:xfrm>
          <a:prstGeom prst="rect">
            <a:avLst/>
          </a:prstGeom>
        </p:spPr>
        <p:txBody>
          <a:bodyPr anchor="t" rtlCol="false" tIns="0" lIns="0" bIns="0" rIns="0">
            <a:spAutoFit/>
          </a:bodyPr>
          <a:lstStyle/>
          <a:p>
            <a:pPr algn="l">
              <a:lnSpc>
                <a:spcPts val="3866"/>
              </a:lnSpc>
            </a:pPr>
            <a:r>
              <a:rPr lang="en-US" sz="3514">
                <a:solidFill>
                  <a:srgbClr val="FFFFFF"/>
                </a:solidFill>
                <a:latin typeface="HK Modular"/>
                <a:ea typeface="HK Modular"/>
                <a:cs typeface="HK Modular"/>
                <a:sym typeface="HK Modular"/>
              </a:rPr>
              <a:t>04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pic>
        <p:nvPicPr>
          <p:cNvPr name="Picture 3" id="3"/>
          <p:cNvPicPr>
            <a:picLocks noChangeAspect="true"/>
          </p:cNvPicPr>
          <p:nvPr/>
        </p:nvPicPr>
        <p:blipFill>
          <a:blip r:embed="rId3"/>
          <a:srcRect l="0" t="0" r="0" b="0"/>
          <a:stretch>
            <a:fillRect/>
          </a:stretch>
        </p:blipFill>
        <p:spPr>
          <a:xfrm flipH="false" flipV="false" rot="0">
            <a:off x="7591539" y="8735983"/>
            <a:ext cx="3104923" cy="372591"/>
          </a:xfrm>
          <a:prstGeom prst="rect">
            <a:avLst/>
          </a:prstGeom>
        </p:spPr>
      </p:pic>
      <p:sp>
        <p:nvSpPr>
          <p:cNvPr name="Freeform 4" id="4"/>
          <p:cNvSpPr/>
          <p:nvPr/>
        </p:nvSpPr>
        <p:spPr>
          <a:xfrm flipH="false" flipV="false" rot="0">
            <a:off x="16487552" y="8557452"/>
            <a:ext cx="771748" cy="364826"/>
          </a:xfrm>
          <a:custGeom>
            <a:avLst/>
            <a:gdLst/>
            <a:ahLst/>
            <a:cxnLst/>
            <a:rect r="r" b="b" t="t" l="l"/>
            <a:pathLst>
              <a:path h="364826" w="771748">
                <a:moveTo>
                  <a:pt x="0" y="0"/>
                </a:moveTo>
                <a:lnTo>
                  <a:pt x="771748" y="0"/>
                </a:lnTo>
                <a:lnTo>
                  <a:pt x="771748" y="364827"/>
                </a:lnTo>
                <a:lnTo>
                  <a:pt x="0" y="36482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452372" y="1166844"/>
            <a:ext cx="897280" cy="89728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D2CC1">
                    <a:alpha val="100000"/>
                  </a:srgbClr>
                </a:gs>
                <a:gs pos="100000">
                  <a:srgbClr val="7F64DA">
                    <a:alpha val="100000"/>
                  </a:srgbClr>
                </a:gs>
              </a:gsLst>
              <a:lin ang="0"/>
            </a:gra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285573" y="8557452"/>
            <a:ext cx="1230877" cy="1230877"/>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D2CC1">
                    <a:alpha val="100000"/>
                  </a:srgbClr>
                </a:gs>
                <a:gs pos="100000">
                  <a:srgbClr val="7F64DA">
                    <a:alpha val="100000"/>
                  </a:srgbClr>
                </a:gs>
              </a:gsLst>
              <a:lin ang="0"/>
            </a:gra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0">
            <a:off x="11115110" y="-5531093"/>
            <a:ext cx="10137315" cy="11358336"/>
          </a:xfrm>
          <a:custGeom>
            <a:avLst/>
            <a:gdLst/>
            <a:ahLst/>
            <a:cxnLst/>
            <a:rect r="r" b="b" t="t" l="l"/>
            <a:pathLst>
              <a:path h="11358336" w="10137315">
                <a:moveTo>
                  <a:pt x="0" y="0"/>
                </a:moveTo>
                <a:lnTo>
                  <a:pt x="10137316" y="0"/>
                </a:lnTo>
                <a:lnTo>
                  <a:pt x="10137316" y="11358336"/>
                </a:lnTo>
                <a:lnTo>
                  <a:pt x="0" y="11358336"/>
                </a:lnTo>
                <a:lnTo>
                  <a:pt x="0" y="0"/>
                </a:lnTo>
                <a:close/>
              </a:path>
            </a:pathLst>
          </a:custGeom>
          <a:blipFill>
            <a:blip r:embed="rId6">
              <a:alphaModFix amt="37000"/>
            </a:blip>
            <a:stretch>
              <a:fillRect l="0" t="0" r="0" b="0"/>
            </a:stretch>
          </a:blipFill>
        </p:spPr>
      </p:sp>
      <p:sp>
        <p:nvSpPr>
          <p:cNvPr name="TextBox 12" id="12"/>
          <p:cNvSpPr txBox="true"/>
          <p:nvPr/>
        </p:nvSpPr>
        <p:spPr>
          <a:xfrm rot="0">
            <a:off x="8010872" y="1874136"/>
            <a:ext cx="4822146" cy="825423"/>
          </a:xfrm>
          <a:prstGeom prst="rect">
            <a:avLst/>
          </a:prstGeom>
        </p:spPr>
        <p:txBody>
          <a:bodyPr anchor="t" rtlCol="false" tIns="0" lIns="0" bIns="0" rIns="0">
            <a:spAutoFit/>
          </a:bodyPr>
          <a:lstStyle/>
          <a:p>
            <a:pPr algn="l">
              <a:lnSpc>
                <a:spcPts val="6324"/>
              </a:lnSpc>
            </a:pPr>
            <a:r>
              <a:rPr lang="en-US" sz="5749">
                <a:solidFill>
                  <a:srgbClr val="FFFFFF"/>
                </a:solidFill>
                <a:latin typeface="HK Modular"/>
                <a:ea typeface="HK Modular"/>
                <a:cs typeface="HK Modular"/>
                <a:sym typeface="HK Modular"/>
              </a:rPr>
              <a:t>DATASET</a:t>
            </a:r>
          </a:p>
        </p:txBody>
      </p:sp>
      <p:sp>
        <p:nvSpPr>
          <p:cNvPr name="TextBox 13" id="13"/>
          <p:cNvSpPr txBox="true"/>
          <p:nvPr/>
        </p:nvSpPr>
        <p:spPr>
          <a:xfrm rot="0">
            <a:off x="8699518" y="3920575"/>
            <a:ext cx="7130046" cy="3527717"/>
          </a:xfrm>
          <a:prstGeom prst="rect">
            <a:avLst/>
          </a:prstGeom>
        </p:spPr>
        <p:txBody>
          <a:bodyPr anchor="t" rtlCol="false" tIns="0" lIns="0" bIns="0" rIns="0">
            <a:spAutoFit/>
          </a:bodyPr>
          <a:lstStyle/>
          <a:p>
            <a:pPr algn="l" marL="620204" indent="-310102" lvl="1">
              <a:lnSpc>
                <a:spcPts val="4021"/>
              </a:lnSpc>
              <a:buFont typeface="Arial"/>
              <a:buChar char="•"/>
            </a:pPr>
            <a:r>
              <a:rPr lang="en-US" sz="2872">
                <a:solidFill>
                  <a:srgbClr val="FFFFFF"/>
                </a:solidFill>
                <a:latin typeface="Garet"/>
                <a:ea typeface="Garet"/>
                <a:cs typeface="Garet"/>
                <a:sym typeface="Garet"/>
              </a:rPr>
              <a:t>2 Main classes</a:t>
            </a:r>
          </a:p>
          <a:p>
            <a:pPr algn="l">
              <a:lnSpc>
                <a:spcPts val="4021"/>
              </a:lnSpc>
            </a:pPr>
            <a:r>
              <a:rPr lang="en-US" sz="2872">
                <a:solidFill>
                  <a:srgbClr val="FFFFFF"/>
                </a:solidFill>
                <a:latin typeface="Garet"/>
                <a:ea typeface="Garet"/>
                <a:cs typeface="Garet"/>
                <a:sym typeface="Garet"/>
              </a:rPr>
              <a:t>          1. Normal</a:t>
            </a:r>
          </a:p>
          <a:p>
            <a:pPr algn="l">
              <a:lnSpc>
                <a:spcPts val="4021"/>
              </a:lnSpc>
            </a:pPr>
            <a:r>
              <a:rPr lang="en-US" sz="2872">
                <a:solidFill>
                  <a:srgbClr val="FFFFFF"/>
                </a:solidFill>
                <a:latin typeface="Garet"/>
                <a:ea typeface="Garet"/>
                <a:cs typeface="Garet"/>
                <a:sym typeface="Garet"/>
              </a:rPr>
              <a:t>          2. Violence</a:t>
            </a:r>
          </a:p>
          <a:p>
            <a:pPr algn="l">
              <a:lnSpc>
                <a:spcPts val="4021"/>
              </a:lnSpc>
            </a:pPr>
          </a:p>
          <a:p>
            <a:pPr algn="l" marL="620204" indent="-310102" lvl="1">
              <a:lnSpc>
                <a:spcPts val="4021"/>
              </a:lnSpc>
              <a:buFont typeface="Arial"/>
              <a:buChar char="•"/>
            </a:pPr>
            <a:r>
              <a:rPr lang="en-US" sz="2872">
                <a:solidFill>
                  <a:srgbClr val="FFFFFF"/>
                </a:solidFill>
                <a:latin typeface="Garet"/>
                <a:ea typeface="Garet"/>
                <a:cs typeface="Garet"/>
                <a:sym typeface="Garet"/>
              </a:rPr>
              <a:t>Violence has 2 sub-classes</a:t>
            </a:r>
          </a:p>
          <a:p>
            <a:pPr algn="l">
              <a:lnSpc>
                <a:spcPts val="4021"/>
              </a:lnSpc>
            </a:pPr>
            <a:r>
              <a:rPr lang="en-US" sz="2872">
                <a:solidFill>
                  <a:srgbClr val="FFFFFF"/>
                </a:solidFill>
                <a:latin typeface="Garet"/>
                <a:ea typeface="Garet"/>
                <a:cs typeface="Garet"/>
                <a:sym typeface="Garet"/>
              </a:rPr>
              <a:t>           1. Violence</a:t>
            </a:r>
          </a:p>
          <a:p>
            <a:pPr algn="l">
              <a:lnSpc>
                <a:spcPts val="4021"/>
              </a:lnSpc>
            </a:pPr>
            <a:r>
              <a:rPr lang="en-US" sz="2872">
                <a:solidFill>
                  <a:srgbClr val="FFFFFF"/>
                </a:solidFill>
                <a:latin typeface="Garet"/>
                <a:ea typeface="Garet"/>
                <a:cs typeface="Garet"/>
                <a:sym typeface="Garet"/>
              </a:rPr>
              <a:t>           2. Weaponized</a:t>
            </a:r>
          </a:p>
        </p:txBody>
      </p:sp>
      <p:sp>
        <p:nvSpPr>
          <p:cNvPr name="TextBox 14" id="14"/>
          <p:cNvSpPr txBox="true"/>
          <p:nvPr/>
        </p:nvSpPr>
        <p:spPr>
          <a:xfrm rot="0">
            <a:off x="16656656" y="801438"/>
            <a:ext cx="954735" cy="492555"/>
          </a:xfrm>
          <a:prstGeom prst="rect">
            <a:avLst/>
          </a:prstGeom>
        </p:spPr>
        <p:txBody>
          <a:bodyPr anchor="t" rtlCol="false" tIns="0" lIns="0" bIns="0" rIns="0">
            <a:spAutoFit/>
          </a:bodyPr>
          <a:lstStyle/>
          <a:p>
            <a:pPr algn="l">
              <a:lnSpc>
                <a:spcPts val="3866"/>
              </a:lnSpc>
            </a:pPr>
            <a:r>
              <a:rPr lang="en-US" sz="3514">
                <a:solidFill>
                  <a:srgbClr val="FFFFFF"/>
                </a:solidFill>
                <a:latin typeface="HK Modular"/>
                <a:ea typeface="HK Modular"/>
                <a:cs typeface="HK Modular"/>
                <a:sym typeface="HK Modular"/>
              </a:rPr>
              <a:t>05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sp>
        <p:nvSpPr>
          <p:cNvPr name="Freeform 3" id="3"/>
          <p:cNvSpPr/>
          <p:nvPr/>
        </p:nvSpPr>
        <p:spPr>
          <a:xfrm flipH="false" flipV="false" rot="0">
            <a:off x="1044472" y="9075887"/>
            <a:ext cx="771748" cy="364826"/>
          </a:xfrm>
          <a:custGeom>
            <a:avLst/>
            <a:gdLst/>
            <a:ahLst/>
            <a:cxnLst/>
            <a:rect r="r" b="b" t="t" l="l"/>
            <a:pathLst>
              <a:path h="364826" w="771748">
                <a:moveTo>
                  <a:pt x="0" y="0"/>
                </a:moveTo>
                <a:lnTo>
                  <a:pt x="771748" y="0"/>
                </a:lnTo>
                <a:lnTo>
                  <a:pt x="771748" y="364826"/>
                </a:lnTo>
                <a:lnTo>
                  <a:pt x="0" y="36482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533066" y="7649850"/>
            <a:ext cx="897280" cy="897280"/>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D2CC1">
                    <a:alpha val="100000"/>
                  </a:srgbClr>
                </a:gs>
                <a:gs pos="100000">
                  <a:srgbClr val="7F64DA">
                    <a:alpha val="100000"/>
                  </a:srgbClr>
                </a:gs>
              </a:gsLst>
              <a:lin ang="0"/>
            </a:gra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2553602" y="9101138"/>
            <a:ext cx="1230877" cy="1230877"/>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D2CC1">
                    <a:alpha val="100000"/>
                  </a:srgbClr>
                </a:gs>
                <a:gs pos="100000">
                  <a:srgbClr val="7F64DA">
                    <a:alpha val="100000"/>
                  </a:srgbClr>
                </a:gs>
              </a:gsLst>
              <a:lin ang="0"/>
            </a:gra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pic>
        <p:nvPicPr>
          <p:cNvPr name="Picture 10" id="10"/>
          <p:cNvPicPr>
            <a:picLocks noChangeAspect="true"/>
          </p:cNvPicPr>
          <p:nvPr/>
        </p:nvPicPr>
        <p:blipFill>
          <a:blip r:embed="rId5"/>
          <a:srcRect l="0" t="0" r="0" b="0"/>
          <a:stretch>
            <a:fillRect/>
          </a:stretch>
        </p:blipFill>
        <p:spPr>
          <a:xfrm flipH="false" flipV="false" rot="0">
            <a:off x="12525100" y="1720275"/>
            <a:ext cx="4372547" cy="524706"/>
          </a:xfrm>
          <a:prstGeom prst="rect">
            <a:avLst/>
          </a:prstGeom>
        </p:spPr>
      </p:pic>
      <p:sp>
        <p:nvSpPr>
          <p:cNvPr name="Freeform 11" id="11"/>
          <p:cNvSpPr/>
          <p:nvPr/>
        </p:nvSpPr>
        <p:spPr>
          <a:xfrm flipH="false" flipV="false" rot="0">
            <a:off x="1028700" y="2712454"/>
            <a:ext cx="3590279" cy="2019532"/>
          </a:xfrm>
          <a:custGeom>
            <a:avLst/>
            <a:gdLst/>
            <a:ahLst/>
            <a:cxnLst/>
            <a:rect r="r" b="b" t="t" l="l"/>
            <a:pathLst>
              <a:path h="2019532" w="3590279">
                <a:moveTo>
                  <a:pt x="0" y="0"/>
                </a:moveTo>
                <a:lnTo>
                  <a:pt x="3590279" y="0"/>
                </a:lnTo>
                <a:lnTo>
                  <a:pt x="3590279" y="2019532"/>
                </a:lnTo>
                <a:lnTo>
                  <a:pt x="0" y="2019532"/>
                </a:lnTo>
                <a:lnTo>
                  <a:pt x="0" y="0"/>
                </a:lnTo>
                <a:close/>
              </a:path>
            </a:pathLst>
          </a:custGeom>
          <a:blipFill>
            <a:blip r:embed="rId6"/>
            <a:stretch>
              <a:fillRect l="0" t="0" r="0" b="0"/>
            </a:stretch>
          </a:blipFill>
        </p:spPr>
      </p:sp>
      <p:sp>
        <p:nvSpPr>
          <p:cNvPr name="Freeform 12" id="12"/>
          <p:cNvSpPr/>
          <p:nvPr/>
        </p:nvSpPr>
        <p:spPr>
          <a:xfrm flipH="false" flipV="false" rot="0">
            <a:off x="1044472" y="4932011"/>
            <a:ext cx="3695787" cy="2078563"/>
          </a:xfrm>
          <a:custGeom>
            <a:avLst/>
            <a:gdLst/>
            <a:ahLst/>
            <a:cxnLst/>
            <a:rect r="r" b="b" t="t" l="l"/>
            <a:pathLst>
              <a:path h="2078563" w="3695787">
                <a:moveTo>
                  <a:pt x="0" y="0"/>
                </a:moveTo>
                <a:lnTo>
                  <a:pt x="3695787" y="0"/>
                </a:lnTo>
                <a:lnTo>
                  <a:pt x="3695787" y="2078563"/>
                </a:lnTo>
                <a:lnTo>
                  <a:pt x="0" y="2078563"/>
                </a:lnTo>
                <a:lnTo>
                  <a:pt x="0" y="0"/>
                </a:lnTo>
                <a:close/>
              </a:path>
            </a:pathLst>
          </a:custGeom>
          <a:blipFill>
            <a:blip r:embed="rId7"/>
            <a:stretch>
              <a:fillRect l="0" t="0" r="0" b="0"/>
            </a:stretch>
          </a:blipFill>
        </p:spPr>
      </p:sp>
      <p:sp>
        <p:nvSpPr>
          <p:cNvPr name="Freeform 13" id="13"/>
          <p:cNvSpPr/>
          <p:nvPr/>
        </p:nvSpPr>
        <p:spPr>
          <a:xfrm flipH="false" flipV="false" rot="0">
            <a:off x="12839425" y="5356110"/>
            <a:ext cx="3941170" cy="2219557"/>
          </a:xfrm>
          <a:custGeom>
            <a:avLst/>
            <a:gdLst/>
            <a:ahLst/>
            <a:cxnLst/>
            <a:rect r="r" b="b" t="t" l="l"/>
            <a:pathLst>
              <a:path h="2219557" w="3941170">
                <a:moveTo>
                  <a:pt x="0" y="0"/>
                </a:moveTo>
                <a:lnTo>
                  <a:pt x="3941170" y="0"/>
                </a:lnTo>
                <a:lnTo>
                  <a:pt x="3941170" y="2219557"/>
                </a:lnTo>
                <a:lnTo>
                  <a:pt x="0" y="2219557"/>
                </a:lnTo>
                <a:lnTo>
                  <a:pt x="0" y="0"/>
                </a:lnTo>
                <a:close/>
              </a:path>
            </a:pathLst>
          </a:custGeom>
          <a:blipFill>
            <a:blip r:embed="rId8"/>
            <a:stretch>
              <a:fillRect l="0" t="0" r="0" b="0"/>
            </a:stretch>
          </a:blipFill>
        </p:spPr>
      </p:sp>
      <p:sp>
        <p:nvSpPr>
          <p:cNvPr name="Freeform 14" id="14"/>
          <p:cNvSpPr/>
          <p:nvPr/>
        </p:nvSpPr>
        <p:spPr>
          <a:xfrm flipH="false" flipV="false" rot="0">
            <a:off x="13124625" y="2983581"/>
            <a:ext cx="3655969" cy="2058029"/>
          </a:xfrm>
          <a:custGeom>
            <a:avLst/>
            <a:gdLst/>
            <a:ahLst/>
            <a:cxnLst/>
            <a:rect r="r" b="b" t="t" l="l"/>
            <a:pathLst>
              <a:path h="2058029" w="3655969">
                <a:moveTo>
                  <a:pt x="0" y="0"/>
                </a:moveTo>
                <a:lnTo>
                  <a:pt x="3655970" y="0"/>
                </a:lnTo>
                <a:lnTo>
                  <a:pt x="3655970" y="2058029"/>
                </a:lnTo>
                <a:lnTo>
                  <a:pt x="0" y="2058029"/>
                </a:lnTo>
                <a:lnTo>
                  <a:pt x="0" y="0"/>
                </a:lnTo>
                <a:close/>
              </a:path>
            </a:pathLst>
          </a:custGeom>
          <a:blipFill>
            <a:blip r:embed="rId9"/>
            <a:stretch>
              <a:fillRect l="0" t="0" r="0" b="0"/>
            </a:stretch>
          </a:blipFill>
        </p:spPr>
      </p:sp>
      <p:sp>
        <p:nvSpPr>
          <p:cNvPr name="TextBox 15" id="15"/>
          <p:cNvSpPr txBox="true"/>
          <p:nvPr/>
        </p:nvSpPr>
        <p:spPr>
          <a:xfrm rot="0">
            <a:off x="1028700" y="1758375"/>
            <a:ext cx="10443599" cy="637530"/>
          </a:xfrm>
          <a:prstGeom prst="rect">
            <a:avLst/>
          </a:prstGeom>
        </p:spPr>
        <p:txBody>
          <a:bodyPr anchor="t" rtlCol="false" tIns="0" lIns="0" bIns="0" rIns="0">
            <a:spAutoFit/>
          </a:bodyPr>
          <a:lstStyle/>
          <a:p>
            <a:pPr algn="l">
              <a:lnSpc>
                <a:spcPts val="4894"/>
              </a:lnSpc>
            </a:pPr>
            <a:r>
              <a:rPr lang="en-US" sz="4449">
                <a:solidFill>
                  <a:srgbClr val="FFFFFF"/>
                </a:solidFill>
                <a:latin typeface="HK Modular"/>
                <a:ea typeface="HK Modular"/>
                <a:cs typeface="HK Modular"/>
                <a:sym typeface="HK Modular"/>
              </a:rPr>
              <a:t>CLOSER LOOK ON DATASET</a:t>
            </a:r>
          </a:p>
        </p:txBody>
      </p:sp>
      <p:sp>
        <p:nvSpPr>
          <p:cNvPr name="TextBox 16" id="16"/>
          <p:cNvSpPr txBox="true"/>
          <p:nvPr/>
        </p:nvSpPr>
        <p:spPr>
          <a:xfrm rot="0">
            <a:off x="1028700" y="1024344"/>
            <a:ext cx="954735" cy="492555"/>
          </a:xfrm>
          <a:prstGeom prst="rect">
            <a:avLst/>
          </a:prstGeom>
        </p:spPr>
        <p:txBody>
          <a:bodyPr anchor="t" rtlCol="false" tIns="0" lIns="0" bIns="0" rIns="0">
            <a:spAutoFit/>
          </a:bodyPr>
          <a:lstStyle/>
          <a:p>
            <a:pPr algn="l">
              <a:lnSpc>
                <a:spcPts val="3866"/>
              </a:lnSpc>
            </a:pPr>
            <a:r>
              <a:rPr lang="en-US" sz="3514">
                <a:solidFill>
                  <a:srgbClr val="FFFFFF"/>
                </a:solidFill>
                <a:latin typeface="HK Modular"/>
                <a:ea typeface="HK Modular"/>
                <a:cs typeface="HK Modular"/>
                <a:sym typeface="HK Modular"/>
              </a:rPr>
              <a:t>06</a:t>
            </a:r>
          </a:p>
        </p:txBody>
      </p:sp>
      <p:sp>
        <p:nvSpPr>
          <p:cNvPr name="TextBox 17" id="17"/>
          <p:cNvSpPr txBox="true"/>
          <p:nvPr/>
        </p:nvSpPr>
        <p:spPr>
          <a:xfrm rot="0">
            <a:off x="1788860" y="7356109"/>
            <a:ext cx="2830119" cy="530330"/>
          </a:xfrm>
          <a:prstGeom prst="rect">
            <a:avLst/>
          </a:prstGeom>
        </p:spPr>
        <p:txBody>
          <a:bodyPr anchor="t" rtlCol="false" tIns="0" lIns="0" bIns="0" rIns="0">
            <a:spAutoFit/>
          </a:bodyPr>
          <a:lstStyle/>
          <a:p>
            <a:pPr algn="l">
              <a:lnSpc>
                <a:spcPts val="4371"/>
              </a:lnSpc>
              <a:spcBef>
                <a:spcPct val="0"/>
              </a:spcBef>
            </a:pPr>
            <a:r>
              <a:rPr lang="en-US" sz="3122">
                <a:solidFill>
                  <a:srgbClr val="FFFFFF"/>
                </a:solidFill>
                <a:latin typeface="Garet"/>
                <a:ea typeface="Garet"/>
                <a:cs typeface="Garet"/>
                <a:sym typeface="Garet"/>
              </a:rPr>
              <a:t>Normal Class</a:t>
            </a:r>
          </a:p>
        </p:txBody>
      </p:sp>
      <p:sp>
        <p:nvSpPr>
          <p:cNvPr name="TextBox 18" id="18"/>
          <p:cNvSpPr txBox="true"/>
          <p:nvPr/>
        </p:nvSpPr>
        <p:spPr>
          <a:xfrm rot="0">
            <a:off x="13259339" y="8016799"/>
            <a:ext cx="3101341" cy="530330"/>
          </a:xfrm>
          <a:prstGeom prst="rect">
            <a:avLst/>
          </a:prstGeom>
        </p:spPr>
        <p:txBody>
          <a:bodyPr anchor="t" rtlCol="false" tIns="0" lIns="0" bIns="0" rIns="0">
            <a:spAutoFit/>
          </a:bodyPr>
          <a:lstStyle/>
          <a:p>
            <a:pPr algn="l">
              <a:lnSpc>
                <a:spcPts val="4371"/>
              </a:lnSpc>
              <a:spcBef>
                <a:spcPct val="0"/>
              </a:spcBef>
            </a:pPr>
            <a:r>
              <a:rPr lang="en-US" sz="3122">
                <a:solidFill>
                  <a:srgbClr val="FFFFFF"/>
                </a:solidFill>
                <a:latin typeface="Garet"/>
                <a:ea typeface="Garet"/>
                <a:cs typeface="Garet"/>
                <a:sym typeface="Garet"/>
              </a:rPr>
              <a:t>Violence Class</a:t>
            </a:r>
          </a:p>
        </p:txBody>
      </p:sp>
      <p:sp>
        <p:nvSpPr>
          <p:cNvPr name="TextBox 19" id="19"/>
          <p:cNvSpPr txBox="true"/>
          <p:nvPr/>
        </p:nvSpPr>
        <p:spPr>
          <a:xfrm rot="0">
            <a:off x="5055604" y="3252138"/>
            <a:ext cx="7469495" cy="4397712"/>
          </a:xfrm>
          <a:prstGeom prst="rect">
            <a:avLst/>
          </a:prstGeom>
        </p:spPr>
        <p:txBody>
          <a:bodyPr anchor="t" rtlCol="false" tIns="0" lIns="0" bIns="0" rIns="0">
            <a:spAutoFit/>
          </a:bodyPr>
          <a:lstStyle/>
          <a:p>
            <a:pPr algn="l" marL="674074" indent="-337037" lvl="1">
              <a:lnSpc>
                <a:spcPts val="4371"/>
              </a:lnSpc>
              <a:buFont typeface="Arial"/>
              <a:buChar char="•"/>
            </a:pPr>
            <a:r>
              <a:rPr lang="en-US" sz="3122">
                <a:solidFill>
                  <a:srgbClr val="FFFFFF"/>
                </a:solidFill>
                <a:latin typeface="Garet"/>
                <a:ea typeface="Garet"/>
                <a:cs typeface="Garet"/>
                <a:sym typeface="Garet"/>
              </a:rPr>
              <a:t>Categories: Normal and Violence.</a:t>
            </a:r>
          </a:p>
          <a:p>
            <a:pPr algn="l" marL="674074" indent="-337037" lvl="1">
              <a:lnSpc>
                <a:spcPts val="4371"/>
              </a:lnSpc>
              <a:buFont typeface="Arial"/>
              <a:buChar char="•"/>
            </a:pPr>
            <a:r>
              <a:rPr lang="en-US" sz="3122">
                <a:solidFill>
                  <a:srgbClr val="FFFFFF"/>
                </a:solidFill>
                <a:latin typeface="Garet"/>
                <a:ea typeface="Garet"/>
                <a:cs typeface="Garet"/>
                <a:sym typeface="Garet"/>
              </a:rPr>
              <a:t>Data split: Training (80%) and Validation (20%).</a:t>
            </a:r>
          </a:p>
          <a:p>
            <a:pPr algn="l" marL="674074" indent="-337037" lvl="1">
              <a:lnSpc>
                <a:spcPts val="4371"/>
              </a:lnSpc>
              <a:buFont typeface="Arial"/>
              <a:buChar char="•"/>
            </a:pPr>
            <a:r>
              <a:rPr lang="en-US" sz="3122">
                <a:solidFill>
                  <a:srgbClr val="FFFFFF"/>
                </a:solidFill>
                <a:latin typeface="Garet"/>
                <a:ea typeface="Garet"/>
                <a:cs typeface="Garet"/>
                <a:sym typeface="Garet"/>
              </a:rPr>
              <a:t>Transformations applied:</a:t>
            </a:r>
          </a:p>
          <a:p>
            <a:pPr algn="l" marL="674074" indent="-337037" lvl="1">
              <a:lnSpc>
                <a:spcPts val="4371"/>
              </a:lnSpc>
              <a:buFont typeface="Arial"/>
              <a:buChar char="•"/>
            </a:pPr>
            <a:r>
              <a:rPr lang="en-US" sz="3122">
                <a:solidFill>
                  <a:srgbClr val="FFFFFF"/>
                </a:solidFill>
                <a:latin typeface="Garet"/>
                <a:ea typeface="Garet"/>
                <a:cs typeface="Garet"/>
                <a:sym typeface="Garet"/>
              </a:rPr>
              <a:t>Resize images to 224x224.</a:t>
            </a:r>
          </a:p>
          <a:p>
            <a:pPr algn="l" marL="674074" indent="-337037" lvl="1">
              <a:lnSpc>
                <a:spcPts val="4371"/>
              </a:lnSpc>
              <a:buFont typeface="Arial"/>
              <a:buChar char="•"/>
            </a:pPr>
            <a:r>
              <a:rPr lang="en-US" sz="3122">
                <a:solidFill>
                  <a:srgbClr val="FFFFFF"/>
                </a:solidFill>
                <a:latin typeface="Garet"/>
                <a:ea typeface="Garet"/>
                <a:cs typeface="Garet"/>
                <a:sym typeface="Garet"/>
              </a:rPr>
              <a:t>Converted to PyTorch tensors.</a:t>
            </a:r>
          </a:p>
          <a:p>
            <a:pPr algn="l">
              <a:lnSpc>
                <a:spcPts val="4371"/>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sp>
        <p:nvSpPr>
          <p:cNvPr name="TextBox 3" id="3"/>
          <p:cNvSpPr txBox="true"/>
          <p:nvPr/>
        </p:nvSpPr>
        <p:spPr>
          <a:xfrm rot="0">
            <a:off x="1584391" y="1904647"/>
            <a:ext cx="10674064" cy="679373"/>
          </a:xfrm>
          <a:prstGeom prst="rect">
            <a:avLst/>
          </a:prstGeom>
        </p:spPr>
        <p:txBody>
          <a:bodyPr anchor="t" rtlCol="false" tIns="0" lIns="0" bIns="0" rIns="0">
            <a:spAutoFit/>
          </a:bodyPr>
          <a:lstStyle/>
          <a:p>
            <a:pPr algn="l">
              <a:lnSpc>
                <a:spcPts val="5224"/>
              </a:lnSpc>
            </a:pPr>
            <a:r>
              <a:rPr lang="en-US" sz="4749">
                <a:solidFill>
                  <a:srgbClr val="FFFFFF"/>
                </a:solidFill>
                <a:latin typeface="HK Modular"/>
                <a:ea typeface="HK Modular"/>
                <a:cs typeface="HK Modular"/>
                <a:sym typeface="HK Modular"/>
              </a:rPr>
              <a:t>DATA PREPROCESSING</a:t>
            </a:r>
          </a:p>
        </p:txBody>
      </p:sp>
      <p:pic>
        <p:nvPicPr>
          <p:cNvPr name="Picture 4" id="4"/>
          <p:cNvPicPr>
            <a:picLocks noChangeAspect="true"/>
          </p:cNvPicPr>
          <p:nvPr/>
        </p:nvPicPr>
        <p:blipFill>
          <a:blip r:embed="rId3"/>
          <a:srcRect l="0" t="0" r="0" b="0"/>
          <a:stretch>
            <a:fillRect/>
          </a:stretch>
        </p:blipFill>
        <p:spPr>
          <a:xfrm flipH="false" flipV="false" rot="0">
            <a:off x="935112" y="8170843"/>
            <a:ext cx="3104923" cy="372591"/>
          </a:xfrm>
          <a:prstGeom prst="rect">
            <a:avLst/>
          </a:prstGeom>
        </p:spPr>
      </p:pic>
      <p:sp>
        <p:nvSpPr>
          <p:cNvPr name="Freeform 5" id="5"/>
          <p:cNvSpPr/>
          <p:nvPr/>
        </p:nvSpPr>
        <p:spPr>
          <a:xfrm flipH="false" flipV="false" rot="0">
            <a:off x="16174261" y="8361020"/>
            <a:ext cx="771748" cy="364826"/>
          </a:xfrm>
          <a:custGeom>
            <a:avLst/>
            <a:gdLst/>
            <a:ahLst/>
            <a:cxnLst/>
            <a:rect r="r" b="b" t="t" l="l"/>
            <a:pathLst>
              <a:path h="364826" w="771748">
                <a:moveTo>
                  <a:pt x="0" y="0"/>
                </a:moveTo>
                <a:lnTo>
                  <a:pt x="771748" y="0"/>
                </a:lnTo>
                <a:lnTo>
                  <a:pt x="771748" y="364827"/>
                </a:lnTo>
                <a:lnTo>
                  <a:pt x="0" y="36482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6" id="6"/>
          <p:cNvGrpSpPr/>
          <p:nvPr/>
        </p:nvGrpSpPr>
        <p:grpSpPr>
          <a:xfrm rot="0">
            <a:off x="13066501" y="841800"/>
            <a:ext cx="897280" cy="897280"/>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D2CC1">
                    <a:alpha val="100000"/>
                  </a:srgbClr>
                </a:gs>
                <a:gs pos="100000">
                  <a:srgbClr val="7F64DA">
                    <a:alpha val="100000"/>
                  </a:srgbClr>
                </a:gs>
              </a:gsLst>
              <a:lin ang="0"/>
            </a:gra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5425779" y="1739080"/>
            <a:ext cx="1230877" cy="1230877"/>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D2CC1">
                    <a:alpha val="100000"/>
                  </a:srgbClr>
                </a:gs>
                <a:gs pos="100000">
                  <a:srgbClr val="7F64DA">
                    <a:alpha val="100000"/>
                  </a:srgbClr>
                </a:gs>
              </a:gsLst>
              <a:lin ang="0"/>
            </a:gra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2487573" y="3260077"/>
            <a:ext cx="12880029" cy="4168035"/>
          </a:xfrm>
          <a:prstGeom prst="rect">
            <a:avLst/>
          </a:prstGeom>
        </p:spPr>
        <p:txBody>
          <a:bodyPr anchor="t" rtlCol="false" tIns="0" lIns="0" bIns="0" rIns="0">
            <a:spAutoFit/>
          </a:bodyPr>
          <a:lstStyle/>
          <a:p>
            <a:pPr algn="l" marL="728151" indent="-364075" lvl="1">
              <a:lnSpc>
                <a:spcPts val="4721"/>
              </a:lnSpc>
              <a:buFont typeface="Arial"/>
              <a:buChar char="•"/>
            </a:pPr>
            <a:r>
              <a:rPr lang="en-US" b="true" sz="3372">
                <a:solidFill>
                  <a:srgbClr val="FFFFFF"/>
                </a:solidFill>
                <a:latin typeface="Garet Bold"/>
                <a:ea typeface="Garet Bold"/>
                <a:cs typeface="Garet Bold"/>
                <a:sym typeface="Garet Bold"/>
              </a:rPr>
              <a:t>Extracted frames from videos for training and testing.</a:t>
            </a:r>
          </a:p>
          <a:p>
            <a:pPr algn="l" marL="728151" indent="-364075" lvl="1">
              <a:lnSpc>
                <a:spcPts val="4721"/>
              </a:lnSpc>
              <a:buFont typeface="Arial"/>
              <a:buChar char="•"/>
            </a:pPr>
            <a:r>
              <a:rPr lang="en-US" b="true" sz="3372">
                <a:solidFill>
                  <a:srgbClr val="FFFFFF"/>
                </a:solidFill>
                <a:latin typeface="Garet Bold"/>
                <a:ea typeface="Garet Bold"/>
                <a:cs typeface="Garet Bold"/>
                <a:sym typeface="Garet Bold"/>
              </a:rPr>
              <a:t>Pr</a:t>
            </a:r>
            <a:r>
              <a:rPr lang="en-US" b="true" sz="3372">
                <a:solidFill>
                  <a:srgbClr val="FFFFFF"/>
                </a:solidFill>
                <a:latin typeface="Garet Bold"/>
                <a:ea typeface="Garet Bold"/>
                <a:cs typeface="Garet Bold"/>
                <a:sym typeface="Garet Bold"/>
              </a:rPr>
              <a:t>eprocessing Steps:</a:t>
            </a:r>
          </a:p>
          <a:p>
            <a:pPr algn="l" marL="728151" indent="-364075" lvl="1">
              <a:lnSpc>
                <a:spcPts val="4721"/>
              </a:lnSpc>
              <a:buAutoNum type="arabicPeriod" startAt="1"/>
            </a:pPr>
            <a:r>
              <a:rPr lang="en-US" b="true" sz="3372">
                <a:solidFill>
                  <a:srgbClr val="FFFFFF"/>
                </a:solidFill>
                <a:latin typeface="Garet Bold"/>
                <a:ea typeface="Garet Bold"/>
                <a:cs typeface="Garet Bold"/>
                <a:sym typeface="Garet Bold"/>
              </a:rPr>
              <a:t> Resizing for model input.</a:t>
            </a:r>
          </a:p>
          <a:p>
            <a:pPr algn="l" marL="728151" indent="-364075" lvl="1">
              <a:lnSpc>
                <a:spcPts val="4721"/>
              </a:lnSpc>
              <a:buAutoNum type="arabicPeriod" startAt="1"/>
            </a:pPr>
            <a:r>
              <a:rPr lang="en-US" b="true" sz="3372">
                <a:solidFill>
                  <a:srgbClr val="FFFFFF"/>
                </a:solidFill>
                <a:latin typeface="Garet Bold"/>
                <a:ea typeface="Garet Bold"/>
                <a:cs typeface="Garet Bold"/>
                <a:sym typeface="Garet Bold"/>
              </a:rPr>
              <a:t> Frame normalization for consistency.</a:t>
            </a:r>
          </a:p>
          <a:p>
            <a:pPr algn="l" marL="728151" indent="-364075" lvl="1">
              <a:lnSpc>
                <a:spcPts val="4721"/>
              </a:lnSpc>
              <a:spcBef>
                <a:spcPct val="0"/>
              </a:spcBef>
              <a:buFont typeface="Arial"/>
              <a:buChar char="•"/>
            </a:pPr>
            <a:r>
              <a:rPr lang="en-US" b="true" sz="3372">
                <a:solidFill>
                  <a:srgbClr val="FFFFFF"/>
                </a:solidFill>
                <a:latin typeface="Garet Bold"/>
                <a:ea typeface="Garet Bold"/>
                <a:cs typeface="Garet Bold"/>
                <a:sym typeface="Garet Bold"/>
              </a:rPr>
              <a:t> Tools used: OpenCV, TensorFlow, matplotlib.</a:t>
            </a:r>
          </a:p>
          <a:p>
            <a:pPr algn="l">
              <a:lnSpc>
                <a:spcPts val="5141"/>
              </a:lnSpc>
              <a:spcBef>
                <a:spcPct val="0"/>
              </a:spcBef>
            </a:pPr>
          </a:p>
        </p:txBody>
      </p:sp>
      <p:sp>
        <p:nvSpPr>
          <p:cNvPr name="TextBox 13" id="13"/>
          <p:cNvSpPr txBox="true"/>
          <p:nvPr/>
        </p:nvSpPr>
        <p:spPr>
          <a:xfrm rot="0">
            <a:off x="16304565" y="1063212"/>
            <a:ext cx="954735" cy="492555"/>
          </a:xfrm>
          <a:prstGeom prst="rect">
            <a:avLst/>
          </a:prstGeom>
        </p:spPr>
        <p:txBody>
          <a:bodyPr anchor="t" rtlCol="false" tIns="0" lIns="0" bIns="0" rIns="0">
            <a:spAutoFit/>
          </a:bodyPr>
          <a:lstStyle/>
          <a:p>
            <a:pPr algn="l">
              <a:lnSpc>
                <a:spcPts val="3866"/>
              </a:lnSpc>
            </a:pPr>
            <a:r>
              <a:rPr lang="en-US" sz="3514">
                <a:solidFill>
                  <a:srgbClr val="FFFFFF"/>
                </a:solidFill>
                <a:latin typeface="HK Modular"/>
                <a:ea typeface="HK Modular"/>
                <a:cs typeface="HK Modular"/>
                <a:sym typeface="HK Modular"/>
              </a:rPr>
              <a:t>07</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sp>
        <p:nvSpPr>
          <p:cNvPr name="TextBox 3" id="3"/>
          <p:cNvSpPr txBox="true"/>
          <p:nvPr/>
        </p:nvSpPr>
        <p:spPr>
          <a:xfrm rot="0">
            <a:off x="6274728" y="2576735"/>
            <a:ext cx="10984572" cy="6764748"/>
          </a:xfrm>
          <a:prstGeom prst="rect">
            <a:avLst/>
          </a:prstGeom>
        </p:spPr>
        <p:txBody>
          <a:bodyPr anchor="t" rtlCol="false" tIns="0" lIns="0" bIns="0" rIns="0">
            <a:spAutoFit/>
          </a:bodyPr>
          <a:lstStyle/>
          <a:p>
            <a:pPr algn="l" marL="555435" indent="-277718" lvl="1">
              <a:lnSpc>
                <a:spcPts val="6071"/>
              </a:lnSpc>
              <a:buAutoNum type="arabicPeriod" startAt="1"/>
            </a:pPr>
            <a:r>
              <a:rPr lang="en-US" sz="2572">
                <a:solidFill>
                  <a:srgbClr val="FFFFFF"/>
                </a:solidFill>
                <a:latin typeface="Garet"/>
                <a:ea typeface="Garet"/>
                <a:cs typeface="Garet"/>
                <a:sym typeface="Garet"/>
              </a:rPr>
              <a:t>Used MobileNetV2 for frame-level feature extraction</a:t>
            </a:r>
          </a:p>
          <a:p>
            <a:pPr algn="l" marL="555435" indent="-277718" lvl="1">
              <a:lnSpc>
                <a:spcPts val="6071"/>
              </a:lnSpc>
              <a:buAutoNum type="arabicPeriod" startAt="1"/>
            </a:pPr>
            <a:r>
              <a:rPr lang="en-US" sz="2572">
                <a:solidFill>
                  <a:srgbClr val="FFFFFF"/>
                </a:solidFill>
                <a:latin typeface="Garet"/>
                <a:ea typeface="Garet"/>
                <a:cs typeface="Garet"/>
                <a:sym typeface="Garet"/>
              </a:rPr>
              <a:t>LSTM layers to capture temporal patterns in videos</a:t>
            </a:r>
          </a:p>
          <a:p>
            <a:pPr algn="l" marL="555435" indent="-277718" lvl="1">
              <a:lnSpc>
                <a:spcPts val="6071"/>
              </a:lnSpc>
              <a:buAutoNum type="arabicPeriod" startAt="1"/>
            </a:pPr>
            <a:r>
              <a:rPr lang="en-US" sz="2572">
                <a:solidFill>
                  <a:srgbClr val="FFFFFF"/>
                </a:solidFill>
                <a:latin typeface="Garet"/>
                <a:ea typeface="Garet"/>
                <a:cs typeface="Garet"/>
                <a:sym typeface="Garet"/>
              </a:rPr>
              <a:t>Key Features:</a:t>
            </a:r>
          </a:p>
          <a:p>
            <a:pPr algn="l" marL="1110870" indent="-370290" lvl="2">
              <a:lnSpc>
                <a:spcPts val="6071"/>
              </a:lnSpc>
              <a:buFont typeface="Arial"/>
              <a:buChar char="⚬"/>
            </a:pPr>
            <a:r>
              <a:rPr lang="en-US" sz="2572">
                <a:solidFill>
                  <a:srgbClr val="FFFFFF"/>
                </a:solidFill>
                <a:latin typeface="Garet"/>
                <a:ea typeface="Garet"/>
                <a:cs typeface="Garet"/>
                <a:sym typeface="Garet"/>
              </a:rPr>
              <a:t>Efficient Mob</a:t>
            </a:r>
            <a:r>
              <a:rPr lang="en-US" sz="2572">
                <a:solidFill>
                  <a:srgbClr val="FFFFFF"/>
                </a:solidFill>
                <a:latin typeface="Garet"/>
                <a:ea typeface="Garet"/>
                <a:cs typeface="Garet"/>
                <a:sym typeface="Garet"/>
              </a:rPr>
              <a:t>ileNetV2 backbone ensures</a:t>
            </a:r>
            <a:r>
              <a:rPr lang="en-US" sz="2572">
                <a:solidFill>
                  <a:srgbClr val="FFFFFF"/>
                </a:solidFill>
                <a:latin typeface="Garet"/>
                <a:ea typeface="Garet"/>
                <a:cs typeface="Garet"/>
                <a:sym typeface="Garet"/>
              </a:rPr>
              <a:t> f</a:t>
            </a:r>
            <a:r>
              <a:rPr lang="en-US" sz="2572">
                <a:solidFill>
                  <a:srgbClr val="FFFFFF"/>
                </a:solidFill>
                <a:latin typeface="Garet"/>
                <a:ea typeface="Garet"/>
                <a:cs typeface="Garet"/>
                <a:sym typeface="Garet"/>
              </a:rPr>
              <a:t>ast, lightweight processing</a:t>
            </a:r>
          </a:p>
          <a:p>
            <a:pPr algn="l" marL="1110870" indent="-370290" lvl="2">
              <a:lnSpc>
                <a:spcPts val="6071"/>
              </a:lnSpc>
              <a:buFont typeface="Arial"/>
              <a:buChar char="⚬"/>
            </a:pPr>
            <a:r>
              <a:rPr lang="en-US" sz="2572">
                <a:solidFill>
                  <a:srgbClr val="FFFFFF"/>
                </a:solidFill>
                <a:latin typeface="Garet"/>
                <a:ea typeface="Garet"/>
                <a:cs typeface="Garet"/>
                <a:sym typeface="Garet"/>
              </a:rPr>
              <a:t>LSTM to c</a:t>
            </a:r>
            <a:r>
              <a:rPr lang="en-US" sz="2572">
                <a:solidFill>
                  <a:srgbClr val="FFFFFF"/>
                </a:solidFill>
                <a:latin typeface="Garet"/>
                <a:ea typeface="Garet"/>
                <a:cs typeface="Garet"/>
                <a:sym typeface="Garet"/>
              </a:rPr>
              <a:t>apture motion and temporal dynamics</a:t>
            </a:r>
          </a:p>
          <a:p>
            <a:pPr algn="l" marL="1110870" indent="-370290" lvl="2">
              <a:lnSpc>
                <a:spcPts val="6071"/>
              </a:lnSpc>
              <a:buFont typeface="Arial"/>
              <a:buChar char="⚬"/>
            </a:pPr>
            <a:r>
              <a:rPr lang="en-US" sz="2572">
                <a:solidFill>
                  <a:srgbClr val="FFFFFF"/>
                </a:solidFill>
                <a:latin typeface="Garet"/>
                <a:ea typeface="Garet"/>
                <a:cs typeface="Garet"/>
                <a:sym typeface="Garet"/>
              </a:rPr>
              <a:t>Processes 15 sampled frames per video clip</a:t>
            </a:r>
          </a:p>
          <a:p>
            <a:pPr algn="l" marL="1110870" indent="-370290" lvl="2">
              <a:lnSpc>
                <a:spcPts val="6071"/>
              </a:lnSpc>
              <a:buFont typeface="Arial"/>
              <a:buChar char="⚬"/>
            </a:pPr>
            <a:r>
              <a:rPr lang="en-US" sz="2572">
                <a:solidFill>
                  <a:srgbClr val="FFFFFF"/>
                </a:solidFill>
                <a:latin typeface="Garet"/>
                <a:ea typeface="Garet"/>
                <a:cs typeface="Garet"/>
                <a:sym typeface="Garet"/>
              </a:rPr>
              <a:t>Designed to classify between Normal and Violent behaviors</a:t>
            </a:r>
          </a:p>
        </p:txBody>
      </p:sp>
      <p:pic>
        <p:nvPicPr>
          <p:cNvPr name="Picture 4" id="4"/>
          <p:cNvPicPr>
            <a:picLocks noChangeAspect="true"/>
          </p:cNvPicPr>
          <p:nvPr/>
        </p:nvPicPr>
        <p:blipFill>
          <a:blip r:embed="rId3"/>
          <a:srcRect l="0" t="0" r="0" b="0"/>
          <a:stretch>
            <a:fillRect/>
          </a:stretch>
        </p:blipFill>
        <p:spPr>
          <a:xfrm flipH="false" flipV="false" rot="0">
            <a:off x="12936295" y="8885709"/>
            <a:ext cx="3104923" cy="372591"/>
          </a:xfrm>
          <a:prstGeom prst="rect">
            <a:avLst/>
          </a:prstGeom>
        </p:spPr>
      </p:pic>
      <p:sp>
        <p:nvSpPr>
          <p:cNvPr name="Freeform 5" id="5"/>
          <p:cNvSpPr/>
          <p:nvPr/>
        </p:nvSpPr>
        <p:spPr>
          <a:xfrm flipH="false" flipV="false" rot="0">
            <a:off x="16174261" y="8361020"/>
            <a:ext cx="771748" cy="364826"/>
          </a:xfrm>
          <a:custGeom>
            <a:avLst/>
            <a:gdLst/>
            <a:ahLst/>
            <a:cxnLst/>
            <a:rect r="r" b="b" t="t" l="l"/>
            <a:pathLst>
              <a:path h="364826" w="771748">
                <a:moveTo>
                  <a:pt x="0" y="0"/>
                </a:moveTo>
                <a:lnTo>
                  <a:pt x="771748" y="0"/>
                </a:lnTo>
                <a:lnTo>
                  <a:pt x="771748" y="364827"/>
                </a:lnTo>
                <a:lnTo>
                  <a:pt x="0" y="36482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6" id="6"/>
          <p:cNvGrpSpPr/>
          <p:nvPr/>
        </p:nvGrpSpPr>
        <p:grpSpPr>
          <a:xfrm rot="0">
            <a:off x="13066501" y="841800"/>
            <a:ext cx="897280" cy="897280"/>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D2CC1">
                    <a:alpha val="100000"/>
                  </a:srgbClr>
                </a:gs>
                <a:gs pos="100000">
                  <a:srgbClr val="7F64DA">
                    <a:alpha val="100000"/>
                  </a:srgbClr>
                </a:gs>
              </a:gsLst>
              <a:lin ang="0"/>
            </a:gra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5425779" y="1739080"/>
            <a:ext cx="1230877" cy="1230877"/>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D2CC1">
                    <a:alpha val="100000"/>
                  </a:srgbClr>
                </a:gs>
                <a:gs pos="100000">
                  <a:srgbClr val="7F64DA">
                    <a:alpha val="100000"/>
                  </a:srgbClr>
                </a:gs>
              </a:gsLst>
              <a:lin ang="0"/>
            </a:gra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6917271" y="1546643"/>
            <a:ext cx="9476930" cy="1087242"/>
          </a:xfrm>
          <a:prstGeom prst="rect">
            <a:avLst/>
          </a:prstGeom>
        </p:spPr>
        <p:txBody>
          <a:bodyPr anchor="t" rtlCol="false" tIns="0" lIns="0" bIns="0" rIns="0">
            <a:spAutoFit/>
          </a:bodyPr>
          <a:lstStyle/>
          <a:p>
            <a:pPr algn="l">
              <a:lnSpc>
                <a:spcPts val="4234"/>
              </a:lnSpc>
            </a:pPr>
            <a:r>
              <a:rPr lang="en-US" sz="3849">
                <a:solidFill>
                  <a:srgbClr val="FFFFFF"/>
                </a:solidFill>
                <a:latin typeface="HK Modular"/>
                <a:ea typeface="HK Modular"/>
                <a:cs typeface="HK Modular"/>
                <a:sym typeface="HK Modular"/>
              </a:rPr>
              <a:t>VIOLENCE DETECTION MODEL: CNN-LSTM APPROACH</a:t>
            </a:r>
          </a:p>
        </p:txBody>
      </p:sp>
      <p:sp>
        <p:nvSpPr>
          <p:cNvPr name="TextBox 13" id="13"/>
          <p:cNvSpPr txBox="true"/>
          <p:nvPr/>
        </p:nvSpPr>
        <p:spPr>
          <a:xfrm rot="0">
            <a:off x="6439903" y="796827"/>
            <a:ext cx="954735" cy="492642"/>
          </a:xfrm>
          <a:prstGeom prst="rect">
            <a:avLst/>
          </a:prstGeom>
        </p:spPr>
        <p:txBody>
          <a:bodyPr anchor="t" rtlCol="false" tIns="0" lIns="0" bIns="0" rIns="0">
            <a:spAutoFit/>
          </a:bodyPr>
          <a:lstStyle/>
          <a:p>
            <a:pPr algn="l">
              <a:lnSpc>
                <a:spcPts val="3866"/>
              </a:lnSpc>
            </a:pPr>
            <a:r>
              <a:rPr lang="en-US" sz="3514">
                <a:solidFill>
                  <a:srgbClr val="FFFFFF"/>
                </a:solidFill>
                <a:latin typeface="HK Modular"/>
                <a:ea typeface="HK Modular"/>
                <a:cs typeface="HK Modular"/>
                <a:sym typeface="HK Modular"/>
              </a:rPr>
              <a:t>08</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223" r="0" b="-39554"/>
            </a:stretch>
          </a:blipFill>
        </p:spPr>
      </p:sp>
      <p:sp>
        <p:nvSpPr>
          <p:cNvPr name="Freeform 3" id="3"/>
          <p:cNvSpPr/>
          <p:nvPr/>
        </p:nvSpPr>
        <p:spPr>
          <a:xfrm flipH="false" flipV="false" rot="0">
            <a:off x="1044472" y="9075887"/>
            <a:ext cx="771748" cy="364826"/>
          </a:xfrm>
          <a:custGeom>
            <a:avLst/>
            <a:gdLst/>
            <a:ahLst/>
            <a:cxnLst/>
            <a:rect r="r" b="b" t="t" l="l"/>
            <a:pathLst>
              <a:path h="364826" w="771748">
                <a:moveTo>
                  <a:pt x="0" y="0"/>
                </a:moveTo>
                <a:lnTo>
                  <a:pt x="771748" y="0"/>
                </a:lnTo>
                <a:lnTo>
                  <a:pt x="771748" y="364826"/>
                </a:lnTo>
                <a:lnTo>
                  <a:pt x="0" y="36482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533066" y="7649850"/>
            <a:ext cx="897280" cy="897280"/>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D2CC1">
                    <a:alpha val="100000"/>
                  </a:srgbClr>
                </a:gs>
                <a:gs pos="100000">
                  <a:srgbClr val="7F64DA">
                    <a:alpha val="100000"/>
                  </a:srgbClr>
                </a:gs>
              </a:gsLst>
              <a:lin ang="0"/>
            </a:gra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2553602" y="9101138"/>
            <a:ext cx="1230877" cy="1230877"/>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D2CC1">
                    <a:alpha val="100000"/>
                  </a:srgbClr>
                </a:gs>
                <a:gs pos="100000">
                  <a:srgbClr val="7F64DA">
                    <a:alpha val="100000"/>
                  </a:srgbClr>
                </a:gs>
              </a:gsLst>
              <a:lin ang="0"/>
            </a:gra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044472" y="1926772"/>
            <a:ext cx="12013481" cy="825423"/>
          </a:xfrm>
          <a:prstGeom prst="rect">
            <a:avLst/>
          </a:prstGeom>
        </p:spPr>
        <p:txBody>
          <a:bodyPr anchor="t" rtlCol="false" tIns="0" lIns="0" bIns="0" rIns="0">
            <a:spAutoFit/>
          </a:bodyPr>
          <a:lstStyle/>
          <a:p>
            <a:pPr algn="l">
              <a:lnSpc>
                <a:spcPts val="6324"/>
              </a:lnSpc>
            </a:pPr>
            <a:r>
              <a:rPr lang="en-US" sz="5749">
                <a:solidFill>
                  <a:srgbClr val="FFFFFF"/>
                </a:solidFill>
                <a:latin typeface="HK Modular"/>
                <a:ea typeface="HK Modular"/>
                <a:cs typeface="HK Modular"/>
                <a:sym typeface="HK Modular"/>
              </a:rPr>
              <a:t>MODEL ARCHITECTURE</a:t>
            </a:r>
          </a:p>
        </p:txBody>
      </p:sp>
      <p:sp>
        <p:nvSpPr>
          <p:cNvPr name="TextBox 11" id="11"/>
          <p:cNvSpPr txBox="true"/>
          <p:nvPr/>
        </p:nvSpPr>
        <p:spPr>
          <a:xfrm rot="0">
            <a:off x="1028700" y="1024344"/>
            <a:ext cx="954735" cy="492555"/>
          </a:xfrm>
          <a:prstGeom prst="rect">
            <a:avLst/>
          </a:prstGeom>
        </p:spPr>
        <p:txBody>
          <a:bodyPr anchor="t" rtlCol="false" tIns="0" lIns="0" bIns="0" rIns="0">
            <a:spAutoFit/>
          </a:bodyPr>
          <a:lstStyle/>
          <a:p>
            <a:pPr algn="l">
              <a:lnSpc>
                <a:spcPts val="3866"/>
              </a:lnSpc>
            </a:pPr>
            <a:r>
              <a:rPr lang="en-US" sz="3514">
                <a:solidFill>
                  <a:srgbClr val="FFFFFF"/>
                </a:solidFill>
                <a:latin typeface="HK Modular"/>
                <a:ea typeface="HK Modular"/>
                <a:cs typeface="HK Modular"/>
                <a:sym typeface="HK Modular"/>
              </a:rPr>
              <a:t>09</a:t>
            </a:r>
          </a:p>
        </p:txBody>
      </p:sp>
      <p:sp>
        <p:nvSpPr>
          <p:cNvPr name="TextBox 12" id="12"/>
          <p:cNvSpPr txBox="true"/>
          <p:nvPr/>
        </p:nvSpPr>
        <p:spPr>
          <a:xfrm rot="0">
            <a:off x="2386920" y="3527523"/>
            <a:ext cx="13514160" cy="4950195"/>
          </a:xfrm>
          <a:prstGeom prst="rect">
            <a:avLst/>
          </a:prstGeom>
        </p:spPr>
        <p:txBody>
          <a:bodyPr anchor="t" rtlCol="false" tIns="0" lIns="0" bIns="0" rIns="0">
            <a:spAutoFit/>
          </a:bodyPr>
          <a:lstStyle/>
          <a:p>
            <a:pPr algn="l" marL="674074" indent="-337037" lvl="1">
              <a:lnSpc>
                <a:spcPts val="4371"/>
              </a:lnSpc>
              <a:buFont typeface="Arial"/>
              <a:buChar char="•"/>
            </a:pPr>
            <a:r>
              <a:rPr lang="en-US" sz="3122">
                <a:solidFill>
                  <a:srgbClr val="FFFFFF"/>
                </a:solidFill>
                <a:latin typeface="Garet"/>
                <a:ea typeface="Garet"/>
                <a:cs typeface="Garet"/>
                <a:sym typeface="Garet"/>
              </a:rPr>
              <a:t>MobileNetV2 efficiently extracts detailed spatial features from each video frame.</a:t>
            </a:r>
          </a:p>
          <a:p>
            <a:pPr algn="l">
              <a:lnSpc>
                <a:spcPts val="4371"/>
              </a:lnSpc>
            </a:pPr>
          </a:p>
          <a:p>
            <a:pPr algn="l" marL="674074" indent="-337037" lvl="1">
              <a:lnSpc>
                <a:spcPts val="4371"/>
              </a:lnSpc>
              <a:buFont typeface="Arial"/>
              <a:buChar char="•"/>
            </a:pPr>
            <a:r>
              <a:rPr lang="en-US" sz="3122">
                <a:solidFill>
                  <a:srgbClr val="FFFFFF"/>
                </a:solidFill>
                <a:latin typeface="Garet"/>
                <a:ea typeface="Garet"/>
                <a:cs typeface="Garet"/>
                <a:sym typeface="Garet"/>
              </a:rPr>
              <a:t> LSTM proc</a:t>
            </a:r>
            <a:r>
              <a:rPr lang="en-US" sz="3122">
                <a:solidFill>
                  <a:srgbClr val="FFFFFF"/>
                </a:solidFill>
                <a:latin typeface="Garet"/>
                <a:ea typeface="Garet"/>
                <a:cs typeface="Garet"/>
                <a:sym typeface="Garet"/>
              </a:rPr>
              <a:t>esses sequential frame data to:</a:t>
            </a:r>
          </a:p>
          <a:p>
            <a:pPr algn="l" marL="1348149" indent="-449383" lvl="2">
              <a:lnSpc>
                <a:spcPts val="4371"/>
              </a:lnSpc>
              <a:buFont typeface="Arial"/>
              <a:buChar char="⚬"/>
            </a:pPr>
            <a:r>
              <a:rPr lang="en-US" sz="3122">
                <a:solidFill>
                  <a:srgbClr val="FFFFFF"/>
                </a:solidFill>
                <a:latin typeface="Garet"/>
                <a:ea typeface="Garet"/>
                <a:cs typeface="Garet"/>
                <a:sym typeface="Garet"/>
              </a:rPr>
              <a:t> Capture m</a:t>
            </a:r>
            <a:r>
              <a:rPr lang="en-US" sz="3122">
                <a:solidFill>
                  <a:srgbClr val="FFFFFF"/>
                </a:solidFill>
                <a:latin typeface="Garet"/>
                <a:ea typeface="Garet"/>
                <a:cs typeface="Garet"/>
                <a:sym typeface="Garet"/>
              </a:rPr>
              <a:t>otion and temporal dependencies over time.</a:t>
            </a:r>
          </a:p>
          <a:p>
            <a:pPr algn="l" marL="1348149" indent="-449383" lvl="2">
              <a:lnSpc>
                <a:spcPts val="4371"/>
              </a:lnSpc>
              <a:buFont typeface="Arial"/>
              <a:buChar char="⚬"/>
            </a:pPr>
            <a:r>
              <a:rPr lang="en-US" sz="3122">
                <a:solidFill>
                  <a:srgbClr val="FFFFFF"/>
                </a:solidFill>
                <a:latin typeface="Garet"/>
                <a:ea typeface="Garet"/>
                <a:cs typeface="Garet"/>
                <a:sym typeface="Garet"/>
              </a:rPr>
              <a:t> L</a:t>
            </a:r>
            <a:r>
              <a:rPr lang="en-US" sz="3122">
                <a:solidFill>
                  <a:srgbClr val="FFFFFF"/>
                </a:solidFill>
                <a:latin typeface="Garet"/>
                <a:ea typeface="Garet"/>
                <a:cs typeface="Garet"/>
                <a:sym typeface="Garet"/>
              </a:rPr>
              <a:t>earn patterns of behavior across consecutive frames.</a:t>
            </a:r>
          </a:p>
          <a:p>
            <a:pPr algn="l">
              <a:lnSpc>
                <a:spcPts val="4371"/>
              </a:lnSpc>
            </a:pPr>
          </a:p>
          <a:p>
            <a:pPr algn="l" marL="674074" indent="-337037" lvl="1">
              <a:lnSpc>
                <a:spcPts val="4371"/>
              </a:lnSpc>
              <a:spcBef>
                <a:spcPct val="0"/>
              </a:spcBef>
              <a:buFont typeface="Arial"/>
              <a:buChar char="•"/>
            </a:pPr>
            <a:r>
              <a:rPr lang="en-US" sz="3122">
                <a:solidFill>
                  <a:srgbClr val="FFFFFF"/>
                </a:solidFill>
                <a:latin typeface="Garet"/>
                <a:ea typeface="Garet"/>
                <a:cs typeface="Garet"/>
                <a:sym typeface="Garet"/>
              </a:rPr>
              <a:t> Model bu</a:t>
            </a:r>
            <a:r>
              <a:rPr lang="en-US" sz="3122">
                <a:solidFill>
                  <a:srgbClr val="FFFFFF"/>
                </a:solidFill>
                <a:latin typeface="Garet"/>
                <a:ea typeface="Garet"/>
                <a:cs typeface="Garet"/>
                <a:sym typeface="Garet"/>
              </a:rPr>
              <a:t>ilt and trained from scratch to accurately classify violent and non-violent actions.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DAGGt-4Dg5U</dc:identifier>
  <dcterms:modified xsi:type="dcterms:W3CDTF">2011-08-01T06:04:30Z</dcterms:modified>
  <cp:revision>1</cp:revision>
  <dc:title>Purple Blue Gradient Futuristic Animated Metaverse Presentation</dc:title>
</cp:coreProperties>
</file>

<file path=docProps/thumbnail.jpeg>
</file>